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473" r:id="rId3"/>
    <p:sldId id="474" r:id="rId4"/>
    <p:sldId id="475" r:id="rId5"/>
    <p:sldId id="476" r:id="rId6"/>
    <p:sldId id="503" r:id="rId7"/>
    <p:sldId id="477" r:id="rId8"/>
    <p:sldId id="478" r:id="rId9"/>
    <p:sldId id="479" r:id="rId10"/>
    <p:sldId id="481" r:id="rId11"/>
    <p:sldId id="482" r:id="rId12"/>
    <p:sldId id="483" r:id="rId13"/>
    <p:sldId id="484" r:id="rId14"/>
    <p:sldId id="486" r:id="rId15"/>
    <p:sldId id="487" r:id="rId16"/>
    <p:sldId id="485" r:id="rId17"/>
    <p:sldId id="502" r:id="rId18"/>
    <p:sldId id="488" r:id="rId19"/>
    <p:sldId id="489" r:id="rId20"/>
    <p:sldId id="490" r:id="rId21"/>
    <p:sldId id="491" r:id="rId22"/>
    <p:sldId id="492" r:id="rId23"/>
    <p:sldId id="493" r:id="rId24"/>
    <p:sldId id="494" r:id="rId25"/>
    <p:sldId id="495" r:id="rId26"/>
    <p:sldId id="496" r:id="rId27"/>
    <p:sldId id="497" r:id="rId28"/>
    <p:sldId id="498" r:id="rId29"/>
    <p:sldId id="499" r:id="rId30"/>
    <p:sldId id="500" r:id="rId31"/>
    <p:sldId id="501" r:id="rId3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0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908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21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637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30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96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94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00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701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753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372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793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72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047959"/>
          </a:xfrm>
        </p:spPr>
        <p:txBody>
          <a:bodyPr>
            <a:noAutofit/>
          </a:bodyPr>
          <a:lstStyle/>
          <a:p>
            <a:r>
              <a:rPr lang="da-DK" sz="9600"/>
              <a:t>Debugging </a:t>
            </a:r>
            <a:endParaRPr lang="da-DK" sz="96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56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Using the Integrated Debugger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6077373" cy="4351338"/>
          </a:xfrm>
        </p:spPr>
        <p:txBody>
          <a:bodyPr/>
          <a:lstStyle/>
          <a:p>
            <a:r>
              <a:rPr lang="da-DK" sz="3200" b="1">
                <a:solidFill>
                  <a:srgbClr val="FF0000"/>
                </a:solidFill>
                <a:latin typeface="+mj-lt"/>
              </a:rPr>
              <a:t>Use it!</a:t>
            </a:r>
          </a:p>
          <a:p>
            <a:r>
              <a:rPr lang="da-DK" sz="3200">
                <a:latin typeface="+mj-lt"/>
              </a:rPr>
              <a:t>Getting started:</a:t>
            </a:r>
          </a:p>
          <a:p>
            <a:pPr lvl="1"/>
            <a:r>
              <a:rPr lang="da-DK" sz="2800">
                <a:latin typeface="+mj-lt"/>
              </a:rPr>
              <a:t>Setting a breakpoint</a:t>
            </a:r>
          </a:p>
          <a:p>
            <a:pPr lvl="1"/>
            <a:r>
              <a:rPr lang="da-DK" sz="2800">
                <a:latin typeface="+mj-lt"/>
              </a:rPr>
              <a:t>Inspecting variable values</a:t>
            </a:r>
          </a:p>
          <a:p>
            <a:pPr lvl="1"/>
            <a:r>
              <a:rPr lang="da-DK" sz="2800">
                <a:latin typeface="+mj-lt"/>
              </a:rPr>
              <a:t>Stepping through code</a:t>
            </a:r>
          </a:p>
        </p:txBody>
      </p:sp>
      <p:pic>
        <p:nvPicPr>
          <p:cNvPr id="2050" name="Picture 2" descr="Billedresultat for debug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549" y="2313305"/>
            <a:ext cx="2732828" cy="27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3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Setting a Breakpoint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2776537"/>
            <a:ext cx="81248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6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Setting a Breakpoint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7418493" cy="4351338"/>
          </a:xfrm>
        </p:spPr>
        <p:txBody>
          <a:bodyPr/>
          <a:lstStyle/>
          <a:p>
            <a:r>
              <a:rPr lang="da-DK" sz="3200" dirty="0" err="1">
                <a:latin typeface="+mj-lt"/>
              </a:rPr>
              <a:t>Click</a:t>
            </a:r>
            <a:r>
              <a:rPr lang="da-DK" sz="3200" dirty="0">
                <a:latin typeface="+mj-lt"/>
              </a:rPr>
              <a:t> </a:t>
            </a:r>
            <a:r>
              <a:rPr lang="da-DK" sz="3200" dirty="0" err="1">
                <a:latin typeface="+mj-lt"/>
              </a:rPr>
              <a:t>filled</a:t>
            </a:r>
            <a:r>
              <a:rPr lang="da-DK" sz="3200" dirty="0">
                <a:latin typeface="+mj-lt"/>
              </a:rPr>
              <a:t> green </a:t>
            </a:r>
            <a:r>
              <a:rPr lang="da-DK" sz="3200" dirty="0" err="1">
                <a:latin typeface="+mj-lt"/>
              </a:rPr>
              <a:t>triangle</a:t>
            </a:r>
            <a:r>
              <a:rPr lang="da-DK" sz="3200" dirty="0">
                <a:latin typeface="+mj-lt"/>
              </a:rPr>
              <a:t> (or hit </a:t>
            </a:r>
            <a:r>
              <a:rPr lang="da-DK" sz="3200" b="1" dirty="0">
                <a:latin typeface="+mj-lt"/>
              </a:rPr>
              <a:t>F5</a:t>
            </a:r>
            <a:r>
              <a:rPr lang="da-DK" sz="3200" dirty="0">
                <a:latin typeface="+mj-lt"/>
              </a:rPr>
              <a:t>)</a:t>
            </a:r>
          </a:p>
          <a:p>
            <a:r>
              <a:rPr lang="da-DK" sz="3200" dirty="0">
                <a:latin typeface="+mj-lt"/>
              </a:rPr>
              <a:t>Code </a:t>
            </a:r>
            <a:r>
              <a:rPr lang="da-DK" sz="3200" dirty="0" err="1">
                <a:latin typeface="+mj-lt"/>
              </a:rPr>
              <a:t>will</a:t>
            </a:r>
            <a:r>
              <a:rPr lang="da-DK" sz="3200" dirty="0">
                <a:latin typeface="+mj-lt"/>
              </a:rPr>
              <a:t> run </a:t>
            </a:r>
            <a:r>
              <a:rPr lang="da-DK" sz="3200" dirty="0" err="1">
                <a:latin typeface="+mj-lt"/>
              </a:rPr>
              <a:t>until</a:t>
            </a:r>
            <a:r>
              <a:rPr lang="da-DK" sz="3200" dirty="0">
                <a:latin typeface="+mj-lt"/>
              </a:rPr>
              <a:t> – but not </a:t>
            </a:r>
            <a:r>
              <a:rPr lang="da-DK" sz="3200" dirty="0" err="1">
                <a:latin typeface="+mj-lt"/>
              </a:rPr>
              <a:t>including</a:t>
            </a:r>
            <a:r>
              <a:rPr lang="da-DK" sz="3200" dirty="0">
                <a:latin typeface="+mj-lt"/>
              </a:rPr>
              <a:t> – the line </a:t>
            </a:r>
            <a:r>
              <a:rPr lang="da-DK" sz="3200" dirty="0" err="1">
                <a:latin typeface="+mj-lt"/>
              </a:rPr>
              <a:t>where</a:t>
            </a:r>
            <a:r>
              <a:rPr lang="da-DK" sz="3200" dirty="0">
                <a:latin typeface="+mj-lt"/>
              </a:rPr>
              <a:t> the </a:t>
            </a:r>
            <a:r>
              <a:rPr lang="da-DK" sz="3200" dirty="0" err="1">
                <a:latin typeface="+mj-lt"/>
              </a:rPr>
              <a:t>breakpoint</a:t>
            </a:r>
            <a:r>
              <a:rPr lang="da-DK" sz="3200" dirty="0">
                <a:latin typeface="+mj-lt"/>
              </a:rPr>
              <a:t> is set</a:t>
            </a:r>
          </a:p>
          <a:p>
            <a:r>
              <a:rPr lang="da-DK" sz="3200" dirty="0" err="1">
                <a:latin typeface="+mj-lt"/>
              </a:rPr>
              <a:t>Execution</a:t>
            </a:r>
            <a:r>
              <a:rPr lang="da-DK" sz="3200" dirty="0">
                <a:latin typeface="+mj-lt"/>
              </a:rPr>
              <a:t> is </a:t>
            </a:r>
            <a:r>
              <a:rPr lang="da-DK" sz="3200" u="sng" dirty="0" err="1">
                <a:latin typeface="+mj-lt"/>
              </a:rPr>
              <a:t>paused</a:t>
            </a:r>
            <a:r>
              <a:rPr lang="da-DK" sz="3200" dirty="0">
                <a:latin typeface="+mj-lt"/>
              </a:rPr>
              <a:t>, NOT </a:t>
            </a:r>
            <a:r>
              <a:rPr lang="da-DK" sz="3200" dirty="0" err="1">
                <a:latin typeface="+mj-lt"/>
              </a:rPr>
              <a:t>stopped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EF98A75-ACA3-483E-045D-8D071D635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787" y="2732588"/>
            <a:ext cx="3374390" cy="85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36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06" y="2460784"/>
            <a:ext cx="8153400" cy="137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Inspecting variable values</a:t>
            </a:r>
            <a:endParaRPr lang="da-DK"/>
          </a:p>
        </p:txBody>
      </p:sp>
      <p:sp>
        <p:nvSpPr>
          <p:cNvPr id="5" name="Afrundet rektangulær billedforklaring 4"/>
          <p:cNvSpPr/>
          <p:nvPr/>
        </p:nvSpPr>
        <p:spPr>
          <a:xfrm>
            <a:off x="663788" y="4829387"/>
            <a:ext cx="1964267" cy="1096003"/>
          </a:xfrm>
          <a:prstGeom prst="wedgeRoundRectCallout">
            <a:avLst>
              <a:gd name="adj1" fmla="val -17260"/>
              <a:gd name="adj2" fmla="val -192292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/>
              <a:t>Execution paused</a:t>
            </a:r>
          </a:p>
        </p:txBody>
      </p:sp>
      <p:sp>
        <p:nvSpPr>
          <p:cNvPr id="6" name="Afrundet rektangulær billedforklaring 5"/>
          <p:cNvSpPr/>
          <p:nvPr/>
        </p:nvSpPr>
        <p:spPr>
          <a:xfrm>
            <a:off x="4477174" y="4829387"/>
            <a:ext cx="3237652" cy="1096003"/>
          </a:xfrm>
          <a:prstGeom prst="wedgeRoundRectCallout">
            <a:avLst>
              <a:gd name="adj1" fmla="val 8382"/>
              <a:gd name="adj2" fmla="val -178555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/>
              <a:t>Hover mouse cursor over variable</a:t>
            </a:r>
          </a:p>
        </p:txBody>
      </p:sp>
    </p:spTree>
    <p:extLst>
      <p:ext uri="{BB962C8B-B14F-4D97-AF65-F5344CB8AC3E}">
        <p14:creationId xmlns:p14="http://schemas.microsoft.com/office/powerpoint/2010/main" val="319174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Inspecting variable values</a:t>
            </a:r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647" y="2229130"/>
            <a:ext cx="6831947" cy="22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Inspecting variable values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7418493" cy="4351338"/>
          </a:xfrm>
        </p:spPr>
        <p:txBody>
          <a:bodyPr/>
          <a:lstStyle/>
          <a:p>
            <a:r>
              <a:rPr lang="da-DK" sz="3200" dirty="0">
                <a:latin typeface="+mj-lt"/>
              </a:rPr>
              <a:t>If </a:t>
            </a:r>
            <a:r>
              <a:rPr lang="da-DK" sz="3200" dirty="0" err="1">
                <a:latin typeface="+mj-lt"/>
              </a:rPr>
              <a:t>we</a:t>
            </a:r>
            <a:r>
              <a:rPr lang="da-DK" sz="3200" dirty="0">
                <a:latin typeface="+mj-lt"/>
              </a:rPr>
              <a:t> </a:t>
            </a:r>
            <a:r>
              <a:rPr lang="da-DK" sz="3200" dirty="0" err="1">
                <a:latin typeface="+mj-lt"/>
              </a:rPr>
              <a:t>are</a:t>
            </a:r>
            <a:r>
              <a:rPr lang="da-DK" sz="3200" dirty="0">
                <a:latin typeface="+mj-lt"/>
              </a:rPr>
              <a:t> done: </a:t>
            </a:r>
            <a:r>
              <a:rPr lang="da-DK" sz="3200" dirty="0" err="1">
                <a:latin typeface="+mj-lt"/>
              </a:rPr>
              <a:t>click</a:t>
            </a:r>
            <a:r>
              <a:rPr lang="da-DK" sz="3200" dirty="0">
                <a:latin typeface="+mj-lt"/>
              </a:rPr>
              <a:t> </a:t>
            </a:r>
            <a:r>
              <a:rPr lang="da-DK" sz="3200" b="1" dirty="0" err="1">
                <a:latin typeface="+mj-lt"/>
              </a:rPr>
              <a:t>Continue</a:t>
            </a:r>
            <a:endParaRPr lang="da-DK" sz="3200" b="1" dirty="0">
              <a:latin typeface="+mj-lt"/>
            </a:endParaRPr>
          </a:p>
          <a:p>
            <a:r>
              <a:rPr lang="da-DK" sz="3200" dirty="0">
                <a:latin typeface="+mj-lt"/>
              </a:rPr>
              <a:t>Runs </a:t>
            </a:r>
            <a:r>
              <a:rPr lang="da-DK" sz="3200" dirty="0" err="1">
                <a:latin typeface="+mj-lt"/>
              </a:rPr>
              <a:t>until</a:t>
            </a:r>
            <a:r>
              <a:rPr lang="da-DK" sz="3200" dirty="0">
                <a:latin typeface="+mj-lt"/>
              </a:rPr>
              <a:t> </a:t>
            </a:r>
            <a:r>
              <a:rPr lang="da-DK" sz="3200" dirty="0" err="1">
                <a:latin typeface="+mj-lt"/>
              </a:rPr>
              <a:t>next</a:t>
            </a:r>
            <a:r>
              <a:rPr lang="da-DK" sz="3200" dirty="0">
                <a:latin typeface="+mj-lt"/>
              </a:rPr>
              <a:t> </a:t>
            </a:r>
            <a:r>
              <a:rPr lang="da-DK" sz="3200" dirty="0" err="1">
                <a:latin typeface="+mj-lt"/>
              </a:rPr>
              <a:t>breakpoint</a:t>
            </a:r>
            <a:r>
              <a:rPr lang="da-DK" sz="3200" dirty="0">
                <a:latin typeface="+mj-lt"/>
              </a:rPr>
              <a:t>, or </a:t>
            </a:r>
            <a:r>
              <a:rPr lang="da-DK" sz="3200" dirty="0" err="1">
                <a:latin typeface="+mj-lt"/>
              </a:rPr>
              <a:t>until</a:t>
            </a:r>
            <a:r>
              <a:rPr lang="da-DK" sz="3200" dirty="0">
                <a:latin typeface="+mj-lt"/>
              </a:rPr>
              <a:t> </a:t>
            </a:r>
            <a:r>
              <a:rPr lang="da-DK" sz="3200" dirty="0" err="1">
                <a:latin typeface="+mj-lt"/>
              </a:rPr>
              <a:t>execution</a:t>
            </a:r>
            <a:r>
              <a:rPr lang="da-DK" sz="3200" dirty="0">
                <a:latin typeface="+mj-lt"/>
              </a:rPr>
              <a:t> </a:t>
            </a:r>
            <a:r>
              <a:rPr lang="da-DK" sz="3200" dirty="0" err="1">
                <a:latin typeface="+mj-lt"/>
              </a:rPr>
              <a:t>ends</a:t>
            </a: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E18DC22-1961-CE48-FC0D-C86D13634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690" y="2659435"/>
            <a:ext cx="2937424" cy="9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5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Stepping through code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5792893" cy="4351338"/>
          </a:xfrm>
        </p:spPr>
        <p:txBody>
          <a:bodyPr/>
          <a:lstStyle/>
          <a:p>
            <a:r>
              <a:rPr lang="da-DK" sz="3200">
                <a:latin typeface="+mj-lt"/>
              </a:rPr>
              <a:t>If we are </a:t>
            </a:r>
            <a:r>
              <a:rPr lang="da-DK" sz="3200" u="sng">
                <a:latin typeface="+mj-lt"/>
              </a:rPr>
              <a:t>not</a:t>
            </a:r>
            <a:r>
              <a:rPr lang="da-DK" sz="3200">
                <a:latin typeface="+mj-lt"/>
              </a:rPr>
              <a:t> done…</a:t>
            </a:r>
            <a:endParaRPr lang="da-DK" sz="3200" b="1">
              <a:latin typeface="+mj-lt"/>
            </a:endParaRPr>
          </a:p>
          <a:p>
            <a:r>
              <a:rPr lang="da-DK" sz="3200">
                <a:latin typeface="+mj-lt"/>
              </a:rPr>
              <a:t>Various options for ”stepping” through code; moving execution a single line forward</a:t>
            </a:r>
          </a:p>
          <a:p>
            <a:pPr lvl="1"/>
            <a:r>
              <a:rPr lang="da-DK" sz="2800" b="1">
                <a:latin typeface="+mj-lt"/>
              </a:rPr>
              <a:t>Step Into</a:t>
            </a:r>
          </a:p>
          <a:p>
            <a:pPr lvl="1"/>
            <a:r>
              <a:rPr lang="da-DK" sz="2800" b="1">
                <a:latin typeface="+mj-lt"/>
              </a:rPr>
              <a:t>Step Over</a:t>
            </a:r>
          </a:p>
          <a:p>
            <a:pPr lvl="1"/>
            <a:r>
              <a:rPr lang="da-DK" sz="2800" b="1">
                <a:latin typeface="+mj-lt"/>
              </a:rPr>
              <a:t>Step Out</a:t>
            </a:r>
            <a:endParaRPr lang="da-DK" b="1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97B19D6-B692-6536-7B6B-B9DB7C3A6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935" y="2592201"/>
            <a:ext cx="2519923" cy="10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06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/>
          <p:cNvSpPr txBox="1"/>
          <p:nvPr/>
        </p:nvSpPr>
        <p:spPr>
          <a:xfrm>
            <a:off x="2070847" y="3953436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/>
              <a:t>Step Into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4731124" y="3953435"/>
            <a:ext cx="206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/>
              <a:t>Step Over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543173" y="3897405"/>
            <a:ext cx="1863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/>
              <a:t>Step Out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F790773-42D8-FA2C-A0E9-3CE242F37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136" y="598921"/>
            <a:ext cx="7664411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50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Step Over (simple statement)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2462212"/>
            <a:ext cx="81629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96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Step Over (simple statement)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2466975"/>
            <a:ext cx="82200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imgur.com/qsLx1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62" y="218440"/>
            <a:ext cx="5007273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70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Step Over (method call)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2438400"/>
            <a:ext cx="81438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Step Over (method call)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466975"/>
            <a:ext cx="81534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Step Into (simple statement)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2462212"/>
            <a:ext cx="81629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Step Into (simple statement)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2466975"/>
            <a:ext cx="82200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Step Into (method call)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2438400"/>
            <a:ext cx="81438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Step Into (method call)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61" y="2476394"/>
            <a:ext cx="83534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5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Step Into (method call)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2614612"/>
            <a:ext cx="84391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3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Step Out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2614612"/>
            <a:ext cx="84391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Step Out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2747962"/>
            <a:ext cx="85534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rundet rektangel 5"/>
          <p:cNvSpPr/>
          <p:nvPr/>
        </p:nvSpPr>
        <p:spPr>
          <a:xfrm>
            <a:off x="8862906" y="2966720"/>
            <a:ext cx="2641601" cy="2641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b="1">
                <a:solidFill>
                  <a:srgbClr val="FFFF00"/>
                </a:solidFill>
                <a:latin typeface="Consolas" panose="020B0609020204030204" pitchFamily="49" charset="0"/>
              </a:rPr>
              <a:t>Add(int a, int b)</a:t>
            </a:r>
          </a:p>
          <a:p>
            <a:r>
              <a:rPr lang="da-DK" b="1">
                <a:solidFill>
                  <a:srgbClr val="FFFF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da-DK" b="1">
                <a:solidFill>
                  <a:srgbClr val="FFFF00"/>
                </a:solidFill>
                <a:latin typeface="Consolas" panose="020B0609020204030204" pitchFamily="49" charset="0"/>
              </a:rPr>
              <a:t>   int r = a + b;</a:t>
            </a:r>
          </a:p>
          <a:p>
            <a:r>
              <a:rPr lang="da-DK" b="1">
                <a:solidFill>
                  <a:srgbClr val="FFFF00"/>
                </a:solidFill>
                <a:latin typeface="Consolas" panose="020B0609020204030204" pitchFamily="49" charset="0"/>
              </a:rPr>
              <a:t>   return r;</a:t>
            </a:r>
          </a:p>
          <a:p>
            <a:r>
              <a:rPr lang="da-DK" b="1">
                <a:solidFill>
                  <a:srgbClr val="FFFF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Afrundet rektangel 6"/>
          <p:cNvSpPr/>
          <p:nvPr/>
        </p:nvSpPr>
        <p:spPr>
          <a:xfrm>
            <a:off x="4534746" y="1767839"/>
            <a:ext cx="2651761" cy="38404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Calculate(…)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Add(…);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304800" y="250614"/>
            <a:ext cx="2835088" cy="5357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Plan(…)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Calculate(…);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0196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Levels of code correctness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200">
                <a:latin typeface="+mj-lt"/>
              </a:rPr>
              <a:t>Code can </a:t>
            </a:r>
            <a:r>
              <a:rPr lang="da-DK" sz="3200" u="sng">
                <a:latin typeface="+mj-lt"/>
              </a:rPr>
              <a:t>compile</a:t>
            </a:r>
            <a:r>
              <a:rPr lang="da-DK" sz="3200">
                <a:latin typeface="+mj-lt"/>
              </a:rPr>
              <a:t> (no syntax errors)</a:t>
            </a:r>
          </a:p>
          <a:p>
            <a:r>
              <a:rPr lang="da-DK" sz="3200">
                <a:latin typeface="+mj-lt"/>
              </a:rPr>
              <a:t>Code </a:t>
            </a:r>
            <a:r>
              <a:rPr lang="da-DK" sz="3200" u="sng">
                <a:latin typeface="+mj-lt"/>
              </a:rPr>
              <a:t>behaves as specified</a:t>
            </a:r>
            <a:r>
              <a:rPr lang="da-DK" sz="3200">
                <a:latin typeface="+mj-lt"/>
              </a:rPr>
              <a:t> (no logical errors)</a:t>
            </a:r>
          </a:p>
          <a:p>
            <a:r>
              <a:rPr lang="da-DK" sz="3200">
                <a:latin typeface="+mj-lt"/>
              </a:rPr>
              <a:t>Code is of </a:t>
            </a:r>
            <a:r>
              <a:rPr lang="da-DK" sz="3200" u="sng">
                <a:latin typeface="+mj-lt"/>
              </a:rPr>
              <a:t>high quality</a:t>
            </a:r>
            <a:r>
              <a:rPr lang="da-DK" sz="3200">
                <a:latin typeface="+mj-lt"/>
              </a:rPr>
              <a:t> (?)</a:t>
            </a:r>
          </a:p>
        </p:txBody>
      </p:sp>
    </p:spTree>
    <p:extLst>
      <p:ext uri="{BB962C8B-B14F-4D97-AF65-F5344CB8AC3E}">
        <p14:creationId xmlns:p14="http://schemas.microsoft.com/office/powerpoint/2010/main" val="3213604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frundet rektangel 9"/>
          <p:cNvSpPr/>
          <p:nvPr/>
        </p:nvSpPr>
        <p:spPr>
          <a:xfrm>
            <a:off x="304800" y="250614"/>
            <a:ext cx="2835088" cy="5357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Plan(…)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Calculate(…);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Afrundet rektangel 4"/>
          <p:cNvSpPr/>
          <p:nvPr/>
        </p:nvSpPr>
        <p:spPr>
          <a:xfrm>
            <a:off x="4534746" y="1767839"/>
            <a:ext cx="2651761" cy="38404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Calculate(…)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Add(…);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  …</a:t>
            </a:r>
          </a:p>
          <a:p>
            <a:r>
              <a:rPr lang="da-DK" sz="2000" b="1">
                <a:solidFill>
                  <a:srgbClr val="FFFF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Afrundet rektangel 5"/>
          <p:cNvSpPr/>
          <p:nvPr/>
        </p:nvSpPr>
        <p:spPr>
          <a:xfrm>
            <a:off x="8862906" y="2966720"/>
            <a:ext cx="2641601" cy="2641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b="1">
                <a:solidFill>
                  <a:srgbClr val="FFFF00"/>
                </a:solidFill>
                <a:latin typeface="Consolas" panose="020B0609020204030204" pitchFamily="49" charset="0"/>
              </a:rPr>
              <a:t>Add(int a, int b)</a:t>
            </a:r>
          </a:p>
          <a:p>
            <a:r>
              <a:rPr lang="da-DK" b="1">
                <a:solidFill>
                  <a:srgbClr val="FFFF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da-DK" b="1">
                <a:solidFill>
                  <a:srgbClr val="FFFF00"/>
                </a:solidFill>
                <a:latin typeface="Consolas" panose="020B0609020204030204" pitchFamily="49" charset="0"/>
              </a:rPr>
              <a:t>   int r = a + b;</a:t>
            </a:r>
          </a:p>
          <a:p>
            <a:r>
              <a:rPr lang="da-DK" b="1">
                <a:solidFill>
                  <a:srgbClr val="FFFF00"/>
                </a:solidFill>
                <a:latin typeface="Consolas" panose="020B0609020204030204" pitchFamily="49" charset="0"/>
              </a:rPr>
              <a:t>   return r;</a:t>
            </a:r>
          </a:p>
          <a:p>
            <a:r>
              <a:rPr lang="da-DK" b="1">
                <a:solidFill>
                  <a:srgbClr val="FFFF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Ellipse 1"/>
          <p:cNvSpPr>
            <a:spLocks noChangeAspect="1"/>
          </p:cNvSpPr>
          <p:nvPr/>
        </p:nvSpPr>
        <p:spPr>
          <a:xfrm>
            <a:off x="67823" y="1915784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Højrepil 2"/>
          <p:cNvSpPr/>
          <p:nvPr/>
        </p:nvSpPr>
        <p:spPr>
          <a:xfrm>
            <a:off x="2776818" y="1648009"/>
            <a:ext cx="1966816" cy="89555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/>
              <a:t>Step Into</a:t>
            </a:r>
          </a:p>
        </p:txBody>
      </p:sp>
      <p:sp>
        <p:nvSpPr>
          <p:cNvPr id="7" name="Højrepil 6"/>
          <p:cNvSpPr/>
          <p:nvPr/>
        </p:nvSpPr>
        <p:spPr>
          <a:xfrm>
            <a:off x="6152029" y="2859187"/>
            <a:ext cx="2891118" cy="89555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/>
              <a:t>Step Into</a:t>
            </a:r>
          </a:p>
        </p:txBody>
      </p:sp>
      <p:sp>
        <p:nvSpPr>
          <p:cNvPr id="8" name="Højrepil 7"/>
          <p:cNvSpPr/>
          <p:nvPr/>
        </p:nvSpPr>
        <p:spPr>
          <a:xfrm rot="986741" flipH="1">
            <a:off x="1348887" y="2676378"/>
            <a:ext cx="3689995" cy="89555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/>
              <a:t>Step Out</a:t>
            </a:r>
          </a:p>
        </p:txBody>
      </p:sp>
      <p:sp>
        <p:nvSpPr>
          <p:cNvPr id="11" name="Højrepil 10"/>
          <p:cNvSpPr/>
          <p:nvPr/>
        </p:nvSpPr>
        <p:spPr>
          <a:xfrm rot="1055959" flipH="1">
            <a:off x="6087217" y="3608093"/>
            <a:ext cx="2891118" cy="89555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/>
          </a:p>
        </p:txBody>
      </p:sp>
    </p:spTree>
    <p:extLst>
      <p:ext uri="{BB962C8B-B14F-4D97-AF65-F5344CB8AC3E}">
        <p14:creationId xmlns:p14="http://schemas.microsoft.com/office/powerpoint/2010/main" val="28785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68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7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Levels of code correctness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200">
                <a:solidFill>
                  <a:schemeClr val="accent6">
                    <a:lumMod val="75000"/>
                  </a:schemeClr>
                </a:solidFill>
                <a:latin typeface="+mj-lt"/>
              </a:rPr>
              <a:t>Code can </a:t>
            </a:r>
            <a:r>
              <a:rPr lang="da-DK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compile</a:t>
            </a:r>
            <a:r>
              <a:rPr lang="da-DK" sz="3200">
                <a:solidFill>
                  <a:schemeClr val="accent6">
                    <a:lumMod val="75000"/>
                  </a:schemeClr>
                </a:solidFill>
                <a:latin typeface="+mj-lt"/>
              </a:rPr>
              <a:t> (no syntax errors)</a:t>
            </a:r>
          </a:p>
          <a:p>
            <a:r>
              <a:rPr lang="da-DK" sz="3200" b="1">
                <a:solidFill>
                  <a:srgbClr val="FF0000"/>
                </a:solidFill>
                <a:latin typeface="+mj-lt"/>
              </a:rPr>
              <a:t>Code </a:t>
            </a:r>
            <a:r>
              <a:rPr lang="da-DK" sz="3200" b="1" u="sng">
                <a:solidFill>
                  <a:srgbClr val="FF0000"/>
                </a:solidFill>
                <a:latin typeface="+mj-lt"/>
              </a:rPr>
              <a:t>behaves as specified</a:t>
            </a:r>
            <a:r>
              <a:rPr lang="da-DK" sz="3200" b="1">
                <a:solidFill>
                  <a:srgbClr val="FF0000"/>
                </a:solidFill>
                <a:latin typeface="+mj-lt"/>
              </a:rPr>
              <a:t> (no logical errors)</a:t>
            </a:r>
          </a:p>
          <a:p>
            <a:r>
              <a:rPr lang="da-DK" sz="3200">
                <a:latin typeface="+mj-lt"/>
              </a:rPr>
              <a:t>Code is of </a:t>
            </a:r>
            <a:r>
              <a:rPr lang="da-DK" sz="3200" u="sng">
                <a:latin typeface="+mj-lt"/>
              </a:rPr>
              <a:t>high quality</a:t>
            </a:r>
            <a:r>
              <a:rPr lang="da-DK" sz="3200">
                <a:latin typeface="+mj-lt"/>
              </a:rPr>
              <a:t> (?)</a:t>
            </a:r>
          </a:p>
        </p:txBody>
      </p:sp>
    </p:spTree>
    <p:extLst>
      <p:ext uri="{BB962C8B-B14F-4D97-AF65-F5344CB8AC3E}">
        <p14:creationId xmlns:p14="http://schemas.microsoft.com/office/powerpoint/2010/main" val="27407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Levels of code correctness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7418493" cy="4351338"/>
          </a:xfrm>
        </p:spPr>
        <p:txBody>
          <a:bodyPr/>
          <a:lstStyle/>
          <a:p>
            <a:r>
              <a:rPr lang="da-DK" sz="3200">
                <a:latin typeface="+mj-lt"/>
              </a:rPr>
              <a:t>Developement environvent (+ compiler) helps with syntax errors</a:t>
            </a:r>
          </a:p>
          <a:p>
            <a:r>
              <a:rPr lang="da-DK" sz="3200">
                <a:latin typeface="+mj-lt"/>
              </a:rPr>
              <a:t>Remedies for logical errors</a:t>
            </a:r>
          </a:p>
          <a:p>
            <a:pPr lvl="1"/>
            <a:r>
              <a:rPr lang="da-DK" sz="2800" b="1">
                <a:latin typeface="+mj-lt"/>
              </a:rPr>
              <a:t>Human-centric</a:t>
            </a:r>
            <a:r>
              <a:rPr lang="da-DK" sz="2800">
                <a:latin typeface="+mj-lt"/>
              </a:rPr>
              <a:t> debugging</a:t>
            </a:r>
          </a:p>
          <a:p>
            <a:pPr lvl="1"/>
            <a:r>
              <a:rPr lang="da-DK" sz="2800" b="1">
                <a:latin typeface="+mj-lt"/>
              </a:rPr>
              <a:t>Tool-centric</a:t>
            </a:r>
            <a:r>
              <a:rPr lang="da-DK" sz="2800">
                <a:latin typeface="+mj-lt"/>
              </a:rPr>
              <a:t> debugging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09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Human-centric debugging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4722159" cy="4351338"/>
          </a:xfrm>
        </p:spPr>
        <p:txBody>
          <a:bodyPr/>
          <a:lstStyle/>
          <a:p>
            <a:r>
              <a:rPr lang="da-DK" sz="3200">
                <a:latin typeface="+mj-lt"/>
              </a:rPr>
              <a:t>Common sense!</a:t>
            </a:r>
          </a:p>
          <a:p>
            <a:r>
              <a:rPr lang="da-DK" sz="3200" u="sng">
                <a:latin typeface="+mj-lt"/>
              </a:rPr>
              <a:t>Read</a:t>
            </a:r>
            <a:r>
              <a:rPr lang="da-DK" sz="3200">
                <a:latin typeface="+mj-lt"/>
              </a:rPr>
              <a:t> the code (again…)</a:t>
            </a:r>
          </a:p>
          <a:p>
            <a:r>
              <a:rPr lang="da-DK" sz="3200" u="sng">
                <a:latin typeface="+mj-lt"/>
              </a:rPr>
              <a:t>Explain</a:t>
            </a:r>
            <a:r>
              <a:rPr lang="da-DK" sz="3200">
                <a:latin typeface="+mj-lt"/>
              </a:rPr>
              <a:t> the code (to somebody else…)</a:t>
            </a:r>
          </a:p>
          <a:p>
            <a:r>
              <a:rPr lang="da-DK" sz="3200">
                <a:latin typeface="+mj-lt"/>
              </a:rPr>
              <a:t>Are requirements clear?</a:t>
            </a:r>
            <a:endParaRPr lang="da-DK"/>
          </a:p>
        </p:txBody>
      </p:sp>
      <p:pic>
        <p:nvPicPr>
          <p:cNvPr id="1026" name="Picture 2" descr="Billedresultat for common s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63" y="2327594"/>
            <a:ext cx="5263623" cy="241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70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Tool-centric debugging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2400" b="1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400" b="1">
                <a:solidFill>
                  <a:srgbClr val="0070C0"/>
                </a:solidFill>
                <a:latin typeface="Consolas" panose="020B0609020204030204" pitchFamily="49" charset="0"/>
              </a:rPr>
              <a:t>for</a:t>
            </a: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da-DK" sz="2400" b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 divideBy = 10; divideBy &gt;= 0; divideBy--)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400" b="1">
                <a:solidFill>
                  <a:srgbClr val="70AD47">
                    <a:lumMod val="75000"/>
                  </a:srgbClr>
                </a:solidFill>
                <a:latin typeface="Consolas" panose="020B0609020204030204" pitchFamily="49" charset="0"/>
              </a:rPr>
              <a:t>   Console</a:t>
            </a: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.WriteLine(100 / divideBy);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3558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Tool-centric debugging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2400" b="1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400" b="1">
                <a:solidFill>
                  <a:srgbClr val="0070C0"/>
                </a:solidFill>
                <a:latin typeface="Consolas" panose="020B0609020204030204" pitchFamily="49" charset="0"/>
              </a:rPr>
              <a:t>for</a:t>
            </a: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da-DK" sz="2400" b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 divideBy = 10; divideBy &gt;= 0; divideBy--)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da-DK" sz="2400" b="1">
                <a:solidFill>
                  <a:srgbClr val="70AD47">
                    <a:lumMod val="75000"/>
                  </a:srgbClr>
                </a:solidFill>
                <a:latin typeface="Consolas" panose="020B0609020204030204" pitchFamily="49" charset="0"/>
              </a:rPr>
              <a:t>Console</a:t>
            </a: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.WriteLine(</a:t>
            </a:r>
            <a:r>
              <a:rPr lang="en-US" sz="2400" b="1">
                <a:solidFill>
                  <a:srgbClr val="C00000"/>
                </a:solidFill>
                <a:latin typeface="Consolas" panose="020B0609020204030204" pitchFamily="49" charset="0"/>
              </a:rPr>
              <a:t>$"Trying to divide by </a:t>
            </a:r>
            <a:r>
              <a:rPr lang="en-US" sz="2400" b="1">
                <a:solidFill>
                  <a:prstClr val="black"/>
                </a:solidFill>
                <a:latin typeface="Consolas" panose="020B0609020204030204" pitchFamily="49" charset="0"/>
              </a:rPr>
              <a:t>{</a:t>
            </a: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divideBy}</a:t>
            </a:r>
            <a:r>
              <a:rPr lang="en-US" sz="2400" b="1">
                <a:solidFill>
                  <a:srgbClr val="C00000"/>
                </a:solidFill>
                <a:latin typeface="Consolas" panose="020B0609020204030204" pitchFamily="49" charset="0"/>
              </a:rPr>
              <a:t>"</a:t>
            </a: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400" b="1">
                <a:solidFill>
                  <a:srgbClr val="70AD47">
                    <a:lumMod val="75000"/>
                  </a:srgbClr>
                </a:solidFill>
                <a:latin typeface="Consolas" panose="020B0609020204030204" pitchFamily="49" charset="0"/>
              </a:rPr>
              <a:t>   Console</a:t>
            </a: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.WriteLine(100 / divideBy);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da-DK"/>
          </a:p>
        </p:txBody>
      </p:sp>
      <p:pic>
        <p:nvPicPr>
          <p:cNvPr id="4" name="Picture 2" descr="https://www.iconexperience.com/_img/v_collection_png/512x512/shadow/bo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879" y="369946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9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Tool-centric debugging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2400" b="1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400" b="1">
                <a:solidFill>
                  <a:srgbClr val="0070C0"/>
                </a:solidFill>
                <a:latin typeface="Consolas" panose="020B0609020204030204" pitchFamily="49" charset="0"/>
              </a:rPr>
              <a:t>for</a:t>
            </a: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da-DK" sz="2400" b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 divideBy = 10; divideBy &gt;= 0; divideBy--)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da-DK" sz="2400" b="1">
                <a:solidFill>
                  <a:srgbClr val="70AD47">
                    <a:lumMod val="75000"/>
                  </a:srgbClr>
                </a:solidFill>
                <a:latin typeface="Consolas" panose="020B0609020204030204" pitchFamily="49" charset="0"/>
              </a:rPr>
              <a:t>Debug</a:t>
            </a: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.WriteLine(</a:t>
            </a:r>
            <a:r>
              <a:rPr lang="en-US" sz="2400" b="1">
                <a:solidFill>
                  <a:srgbClr val="C00000"/>
                </a:solidFill>
                <a:latin typeface="Consolas" panose="020B0609020204030204" pitchFamily="49" charset="0"/>
              </a:rPr>
              <a:t>$"Trying to divide by </a:t>
            </a:r>
            <a:r>
              <a:rPr lang="en-US" sz="2400" b="1">
                <a:solidFill>
                  <a:prstClr val="black"/>
                </a:solidFill>
                <a:latin typeface="Consolas" panose="020B0609020204030204" pitchFamily="49" charset="0"/>
              </a:rPr>
              <a:t>{</a:t>
            </a: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divideBy}</a:t>
            </a:r>
            <a:r>
              <a:rPr lang="en-US" sz="2400" b="1">
                <a:solidFill>
                  <a:srgbClr val="C00000"/>
                </a:solidFill>
                <a:latin typeface="Consolas" panose="020B0609020204030204" pitchFamily="49" charset="0"/>
              </a:rPr>
              <a:t>"</a:t>
            </a: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400" b="1">
                <a:solidFill>
                  <a:srgbClr val="70AD47">
                    <a:lumMod val="75000"/>
                  </a:srgbClr>
                </a:solidFill>
                <a:latin typeface="Consolas" panose="020B0609020204030204" pitchFamily="49" charset="0"/>
              </a:rPr>
              <a:t>   Console</a:t>
            </a: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.WriteLine(100 / divideBy);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400" b="1">
                <a:solidFill>
                  <a:prstClr val="black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da-DK"/>
          </a:p>
        </p:txBody>
      </p:sp>
      <p:pic>
        <p:nvPicPr>
          <p:cNvPr id="5" name="Picture 2" descr="https://www.iconexperience.com/_img/v_collection_png/512x512/shadow/bo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879" y="369946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527</Words>
  <Application>Microsoft Office PowerPoint</Application>
  <PresentationFormat>Widescreen</PresentationFormat>
  <Paragraphs>136</Paragraphs>
  <Slides>31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Consolas</vt:lpstr>
      <vt:lpstr>Office-tema</vt:lpstr>
      <vt:lpstr>Debugging </vt:lpstr>
      <vt:lpstr>PowerPoint-præsentation</vt:lpstr>
      <vt:lpstr>Levels of code correctness</vt:lpstr>
      <vt:lpstr>Levels of code correctness</vt:lpstr>
      <vt:lpstr>Levels of code correctness</vt:lpstr>
      <vt:lpstr>Human-centric debugging</vt:lpstr>
      <vt:lpstr>Tool-centric debugging</vt:lpstr>
      <vt:lpstr>Tool-centric debugging</vt:lpstr>
      <vt:lpstr>Tool-centric debugging</vt:lpstr>
      <vt:lpstr>Using the Integrated Debugger</vt:lpstr>
      <vt:lpstr>Setting a Breakpoint</vt:lpstr>
      <vt:lpstr>Setting a Breakpoint</vt:lpstr>
      <vt:lpstr>Inspecting variable values</vt:lpstr>
      <vt:lpstr>Inspecting variable values</vt:lpstr>
      <vt:lpstr>Inspecting variable values</vt:lpstr>
      <vt:lpstr>Stepping through code</vt:lpstr>
      <vt:lpstr>PowerPoint-præsentation</vt:lpstr>
      <vt:lpstr>Step Over (simple statement)</vt:lpstr>
      <vt:lpstr>Step Over (simple statement)</vt:lpstr>
      <vt:lpstr>Step Over (method call)</vt:lpstr>
      <vt:lpstr>Step Over (method call)</vt:lpstr>
      <vt:lpstr>Step Into (simple statement)</vt:lpstr>
      <vt:lpstr>Step Into (simple statement)</vt:lpstr>
      <vt:lpstr>Step Into (method call)</vt:lpstr>
      <vt:lpstr>Step Into (method call)</vt:lpstr>
      <vt:lpstr>Step Into (method call)</vt:lpstr>
      <vt:lpstr>Step Out</vt:lpstr>
      <vt:lpstr>Step Out</vt:lpstr>
      <vt:lpstr>PowerPoint-præsentation</vt:lpstr>
      <vt:lpstr>PowerPoint-præsentation</vt:lpstr>
      <vt:lpstr>PowerPoint-præsentation</vt:lpstr>
    </vt:vector>
  </TitlesOfParts>
  <Company>Køge Handelsskole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Per Laursen</dc:creator>
  <cp:lastModifiedBy>Per Laursen</cp:lastModifiedBy>
  <cp:revision>104</cp:revision>
  <dcterms:created xsi:type="dcterms:W3CDTF">2017-09-05T14:00:27Z</dcterms:created>
  <dcterms:modified xsi:type="dcterms:W3CDTF">2022-08-11T10:06:04Z</dcterms:modified>
</cp:coreProperties>
</file>