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397" r:id="rId3"/>
    <p:sldId id="474" r:id="rId4"/>
    <p:sldId id="476" r:id="rId5"/>
    <p:sldId id="477" r:id="rId6"/>
    <p:sldId id="478" r:id="rId7"/>
    <p:sldId id="480" r:id="rId8"/>
    <p:sldId id="479" r:id="rId9"/>
    <p:sldId id="481" r:id="rId10"/>
    <p:sldId id="482" r:id="rId11"/>
    <p:sldId id="453" r:id="rId12"/>
    <p:sldId id="484" r:id="rId13"/>
    <p:sldId id="483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10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D8E-2A20-4C0E-991C-872DBB7459A8}" type="datetimeFigureOut">
              <a:rPr lang="da-DK" smtClean="0"/>
              <a:t>11-08-2022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F1B-C33C-446F-A1FC-88B0E31EB1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9083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D8E-2A20-4C0E-991C-872DBB7459A8}" type="datetimeFigureOut">
              <a:rPr lang="da-DK" smtClean="0"/>
              <a:t>11-08-2022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F1B-C33C-446F-A1FC-88B0E31EB1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021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D8E-2A20-4C0E-991C-872DBB7459A8}" type="datetimeFigureOut">
              <a:rPr lang="da-DK" smtClean="0"/>
              <a:t>11-08-2022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F1B-C33C-446F-A1FC-88B0E31EB1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637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D8E-2A20-4C0E-991C-872DBB7459A8}" type="datetimeFigureOut">
              <a:rPr lang="da-DK" smtClean="0"/>
              <a:t>11-08-2022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F1B-C33C-446F-A1FC-88B0E31EB1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30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D8E-2A20-4C0E-991C-872DBB7459A8}" type="datetimeFigureOut">
              <a:rPr lang="da-DK" smtClean="0"/>
              <a:t>11-08-2022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F1B-C33C-446F-A1FC-88B0E31EB1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396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D8E-2A20-4C0E-991C-872DBB7459A8}" type="datetimeFigureOut">
              <a:rPr lang="da-DK" smtClean="0"/>
              <a:t>11-08-2022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F1B-C33C-446F-A1FC-88B0E31EB1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294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D8E-2A20-4C0E-991C-872DBB7459A8}" type="datetimeFigureOut">
              <a:rPr lang="da-DK" smtClean="0"/>
              <a:t>11-08-2022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F1B-C33C-446F-A1FC-88B0E31EB1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800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D8E-2A20-4C0E-991C-872DBB7459A8}" type="datetimeFigureOut">
              <a:rPr lang="da-DK" smtClean="0"/>
              <a:t>11-08-2022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F1B-C33C-446F-A1FC-88B0E31EB1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7017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D8E-2A20-4C0E-991C-872DBB7459A8}" type="datetimeFigureOut">
              <a:rPr lang="da-DK" smtClean="0"/>
              <a:t>11-08-2022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F1B-C33C-446F-A1FC-88B0E31EB1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753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D8E-2A20-4C0E-991C-872DBB7459A8}" type="datetimeFigureOut">
              <a:rPr lang="da-DK" smtClean="0"/>
              <a:t>11-08-2022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F1B-C33C-446F-A1FC-88B0E31EB1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3729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D8E-2A20-4C0E-991C-872DBB7459A8}" type="datetimeFigureOut">
              <a:rPr lang="da-DK" smtClean="0"/>
              <a:t>11-08-2022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F1B-C33C-446F-A1FC-88B0E31EB1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7932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7D8E-2A20-4C0E-991C-872DBB7459A8}" type="datetimeFigureOut">
              <a:rPr lang="da-DK" smtClean="0"/>
              <a:t>11-08-2022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78F1B-C33C-446F-A1FC-88B0E31EB1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72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244197"/>
            <a:ext cx="9144000" cy="2047959"/>
          </a:xfrm>
        </p:spPr>
        <p:txBody>
          <a:bodyPr>
            <a:noAutofit/>
          </a:bodyPr>
          <a:lstStyle/>
          <a:p>
            <a:r>
              <a:rPr lang="da-DK" sz="9600" dirty="0" err="1"/>
              <a:t>Enumerations</a:t>
            </a:r>
            <a:r>
              <a:rPr lang="da-DK" sz="9600" dirty="0"/>
              <a:t> </a:t>
            </a:r>
            <a:endParaRPr lang="da-DK" sz="9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56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Billedresultat for cherry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6" name="Tekstfelt 15"/>
          <p:cNvSpPr txBox="1"/>
          <p:nvPr/>
        </p:nvSpPr>
        <p:spPr>
          <a:xfrm>
            <a:off x="984143" y="1203647"/>
            <a:ext cx="9701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600" b="1">
                <a:solidFill>
                  <a:srgbClr val="0070C0"/>
                </a:solidFill>
                <a:latin typeface="Consolas" panose="020B0609020204030204" pitchFamily="49" charset="0"/>
              </a:rPr>
              <a:t>enum </a:t>
            </a:r>
            <a:r>
              <a:rPr lang="da-DK" sz="9600" b="1">
                <a:latin typeface="Consolas" panose="020B0609020204030204" pitchFamily="49" charset="0"/>
              </a:rPr>
              <a:t>!=</a:t>
            </a:r>
            <a:r>
              <a:rPr lang="da-DK" sz="9600" b="1">
                <a:solidFill>
                  <a:srgbClr val="0070C0"/>
                </a:solidFill>
                <a:latin typeface="Consolas" panose="020B0609020204030204" pitchFamily="49" charset="0"/>
              </a:rPr>
              <a:t> string</a:t>
            </a:r>
            <a:endParaRPr lang="da-DK" sz="9600" b="1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5122" name="Picture 2" descr="Billedresultat for important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655" y="3618377"/>
            <a:ext cx="2492913" cy="285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082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felt 10"/>
          <p:cNvSpPr txBox="1"/>
          <p:nvPr/>
        </p:nvSpPr>
        <p:spPr>
          <a:xfrm>
            <a:off x="1123627" y="847148"/>
            <a:ext cx="993246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b="1">
              <a:latin typeface="Consolas" panose="020B0609020204030204" pitchFamily="49" charset="0"/>
            </a:endParaRPr>
          </a:p>
          <a:p>
            <a:r>
              <a:rPr lang="da-DK" sz="2800" b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Fruit</a:t>
            </a:r>
            <a:r>
              <a:rPr lang="da-DK" sz="2800" b="1">
                <a:latin typeface="Consolas" panose="020B0609020204030204" pitchFamily="49" charset="0"/>
              </a:rPr>
              <a:t>.</a:t>
            </a:r>
            <a:r>
              <a:rPr lang="da-DK" sz="2800" b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FruitType</a:t>
            </a:r>
            <a:r>
              <a:rPr lang="da-DK" sz="2800" b="1">
                <a:latin typeface="Consolas" panose="020B0609020204030204" pitchFamily="49" charset="0"/>
              </a:rPr>
              <a:t> fruitA = </a:t>
            </a:r>
            <a:r>
              <a:rPr lang="da-DK" sz="2800" b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Fruit</a:t>
            </a:r>
            <a:r>
              <a:rPr lang="da-DK" sz="2800" b="1">
                <a:latin typeface="Consolas" panose="020B0609020204030204" pitchFamily="49" charset="0"/>
              </a:rPr>
              <a:t>.</a:t>
            </a:r>
            <a:r>
              <a:rPr lang="da-DK" sz="2800" b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FruitType</a:t>
            </a:r>
            <a:r>
              <a:rPr lang="da-DK" sz="2800" b="1">
                <a:latin typeface="Consolas" panose="020B0609020204030204" pitchFamily="49" charset="0"/>
              </a:rPr>
              <a:t>.Kiwi;</a:t>
            </a:r>
            <a:endParaRPr lang="da-DK" sz="2800"/>
          </a:p>
          <a:p>
            <a:endParaRPr lang="da-DK" b="1">
              <a:latin typeface="Consolas" panose="020B0609020204030204" pitchFamily="49" charset="0"/>
            </a:endParaRPr>
          </a:p>
          <a:p>
            <a:endParaRPr lang="da-DK" b="1">
              <a:latin typeface="Consolas" panose="020B0609020204030204" pitchFamily="49" charset="0"/>
            </a:endParaRPr>
          </a:p>
          <a:p>
            <a:endParaRPr lang="da-DK" b="1">
              <a:latin typeface="Consolas" panose="020B0609020204030204" pitchFamily="49" charset="0"/>
            </a:endParaRPr>
          </a:p>
          <a:p>
            <a:endParaRPr lang="da-DK" b="1">
              <a:latin typeface="Consolas" panose="020B0609020204030204" pitchFamily="49" charset="0"/>
            </a:endParaRPr>
          </a:p>
          <a:p>
            <a:endParaRPr lang="da-DK" b="1">
              <a:latin typeface="Consolas" panose="020B0609020204030204" pitchFamily="49" charset="0"/>
            </a:endParaRPr>
          </a:p>
        </p:txBody>
      </p:sp>
      <p:pic>
        <p:nvPicPr>
          <p:cNvPr id="10" name="Picture 4" descr="Billedresultat for positive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436" y="849987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77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felt 10"/>
          <p:cNvSpPr txBox="1"/>
          <p:nvPr/>
        </p:nvSpPr>
        <p:spPr>
          <a:xfrm>
            <a:off x="1123627" y="847148"/>
            <a:ext cx="993246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b="1">
              <a:latin typeface="Consolas" panose="020B0609020204030204" pitchFamily="49" charset="0"/>
            </a:endParaRPr>
          </a:p>
          <a:p>
            <a:r>
              <a:rPr lang="da-DK" sz="2800" b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Fruit</a:t>
            </a:r>
            <a:r>
              <a:rPr lang="da-DK" sz="2800" b="1">
                <a:latin typeface="Consolas" panose="020B0609020204030204" pitchFamily="49" charset="0"/>
              </a:rPr>
              <a:t>.</a:t>
            </a:r>
            <a:r>
              <a:rPr lang="da-DK" sz="2800" b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FruitType</a:t>
            </a:r>
            <a:r>
              <a:rPr lang="da-DK" sz="2800" b="1">
                <a:latin typeface="Consolas" panose="020B0609020204030204" pitchFamily="49" charset="0"/>
              </a:rPr>
              <a:t> fruitA = </a:t>
            </a:r>
            <a:r>
              <a:rPr lang="da-DK" sz="2800" b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Fruit</a:t>
            </a:r>
            <a:r>
              <a:rPr lang="da-DK" sz="2800" b="1">
                <a:latin typeface="Consolas" panose="020B0609020204030204" pitchFamily="49" charset="0"/>
              </a:rPr>
              <a:t>.</a:t>
            </a:r>
            <a:r>
              <a:rPr lang="da-DK" sz="2800" b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FruitType</a:t>
            </a:r>
            <a:r>
              <a:rPr lang="da-DK" sz="2800" b="1">
                <a:latin typeface="Consolas" panose="020B0609020204030204" pitchFamily="49" charset="0"/>
              </a:rPr>
              <a:t>.Kiwi;</a:t>
            </a:r>
          </a:p>
          <a:p>
            <a:endParaRPr lang="da-DK" sz="2800" b="1">
              <a:latin typeface="Consolas" panose="020B0609020204030204" pitchFamily="49" charset="0"/>
            </a:endParaRPr>
          </a:p>
          <a:p>
            <a:endParaRPr lang="da-DK" sz="2800" b="1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endParaRPr lang="da-DK" sz="2800" b="1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da-DK" sz="2800" b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Fruit</a:t>
            </a:r>
            <a:r>
              <a:rPr lang="da-DK" sz="2800" b="1">
                <a:latin typeface="Consolas" panose="020B0609020204030204" pitchFamily="49" charset="0"/>
              </a:rPr>
              <a:t>.</a:t>
            </a:r>
            <a:r>
              <a:rPr lang="da-DK" sz="2800" b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FruitType</a:t>
            </a:r>
            <a:r>
              <a:rPr lang="da-DK" sz="2800" b="1">
                <a:latin typeface="Consolas" panose="020B0609020204030204" pitchFamily="49" charset="0"/>
              </a:rPr>
              <a:t> fruitB = </a:t>
            </a:r>
            <a:r>
              <a:rPr lang="da-DK" sz="2800" b="1">
                <a:solidFill>
                  <a:srgbClr val="C00000"/>
                </a:solidFill>
                <a:latin typeface="Consolas" panose="020B0609020204030204" pitchFamily="49" charset="0"/>
              </a:rPr>
              <a:t>"Kiwi"</a:t>
            </a:r>
            <a:r>
              <a:rPr lang="da-DK" sz="2800" b="1">
                <a:latin typeface="Consolas" panose="020B0609020204030204" pitchFamily="49" charset="0"/>
              </a:rPr>
              <a:t>;</a:t>
            </a:r>
          </a:p>
          <a:p>
            <a:endParaRPr lang="da-DK" b="1">
              <a:latin typeface="Consolas" panose="020B0609020204030204" pitchFamily="49" charset="0"/>
            </a:endParaRPr>
          </a:p>
          <a:p>
            <a:endParaRPr lang="da-DK" b="1">
              <a:latin typeface="Consolas" panose="020B0609020204030204" pitchFamily="49" charset="0"/>
            </a:endParaRPr>
          </a:p>
          <a:p>
            <a:endParaRPr lang="da-DK" b="1">
              <a:latin typeface="Consolas" panose="020B0609020204030204" pitchFamily="49" charset="0"/>
            </a:endParaRPr>
          </a:p>
          <a:p>
            <a:endParaRPr lang="da-DK" b="1">
              <a:latin typeface="Consolas" panose="020B0609020204030204" pitchFamily="49" charset="0"/>
            </a:endParaRPr>
          </a:p>
          <a:p>
            <a:endParaRPr lang="da-DK" b="1">
              <a:latin typeface="Consolas" panose="020B0609020204030204" pitchFamily="49" charset="0"/>
            </a:endParaRPr>
          </a:p>
        </p:txBody>
      </p:sp>
      <p:pic>
        <p:nvPicPr>
          <p:cNvPr id="10" name="Picture 4" descr="Billedresultat for positive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436" y="849987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illedresultat for negativ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436" y="2557219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50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felt 10"/>
          <p:cNvSpPr txBox="1"/>
          <p:nvPr/>
        </p:nvSpPr>
        <p:spPr>
          <a:xfrm>
            <a:off x="1123627" y="847148"/>
            <a:ext cx="993246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b="1">
              <a:latin typeface="Consolas" panose="020B0609020204030204" pitchFamily="49" charset="0"/>
            </a:endParaRPr>
          </a:p>
          <a:p>
            <a:r>
              <a:rPr lang="da-DK" sz="2800" b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Fruit</a:t>
            </a:r>
            <a:r>
              <a:rPr lang="da-DK" sz="2800" b="1">
                <a:latin typeface="Consolas" panose="020B0609020204030204" pitchFamily="49" charset="0"/>
              </a:rPr>
              <a:t>.</a:t>
            </a:r>
            <a:r>
              <a:rPr lang="da-DK" sz="2800" b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FruitType</a:t>
            </a:r>
            <a:r>
              <a:rPr lang="da-DK" sz="2800" b="1">
                <a:latin typeface="Consolas" panose="020B0609020204030204" pitchFamily="49" charset="0"/>
              </a:rPr>
              <a:t> fruitA = </a:t>
            </a:r>
            <a:r>
              <a:rPr lang="da-DK" sz="2800" b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Fruit</a:t>
            </a:r>
            <a:r>
              <a:rPr lang="da-DK" sz="2800" b="1">
                <a:latin typeface="Consolas" panose="020B0609020204030204" pitchFamily="49" charset="0"/>
              </a:rPr>
              <a:t>.</a:t>
            </a:r>
            <a:r>
              <a:rPr lang="da-DK" sz="2800" b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FruitType</a:t>
            </a:r>
            <a:r>
              <a:rPr lang="da-DK" sz="2800" b="1">
                <a:latin typeface="Consolas" panose="020B0609020204030204" pitchFamily="49" charset="0"/>
              </a:rPr>
              <a:t>.Kiwi;</a:t>
            </a:r>
          </a:p>
          <a:p>
            <a:endParaRPr lang="da-DK" sz="2800" b="1">
              <a:latin typeface="Consolas" panose="020B0609020204030204" pitchFamily="49" charset="0"/>
            </a:endParaRPr>
          </a:p>
          <a:p>
            <a:endParaRPr lang="da-DK" sz="2800" b="1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endParaRPr lang="da-DK" sz="2800" b="1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da-DK" sz="2800" b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Fruit</a:t>
            </a:r>
            <a:r>
              <a:rPr lang="da-DK" sz="2800" b="1">
                <a:latin typeface="Consolas" panose="020B0609020204030204" pitchFamily="49" charset="0"/>
              </a:rPr>
              <a:t>.</a:t>
            </a:r>
            <a:r>
              <a:rPr lang="da-DK" sz="2800" b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FruitType</a:t>
            </a:r>
            <a:r>
              <a:rPr lang="da-DK" sz="2800" b="1">
                <a:latin typeface="Consolas" panose="020B0609020204030204" pitchFamily="49" charset="0"/>
              </a:rPr>
              <a:t> fruitB = </a:t>
            </a:r>
            <a:r>
              <a:rPr lang="da-DK" sz="2800" b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Fruit</a:t>
            </a:r>
            <a:r>
              <a:rPr lang="da-DK" sz="2800" b="1">
                <a:latin typeface="Consolas" panose="020B0609020204030204" pitchFamily="49" charset="0"/>
              </a:rPr>
              <a:t>.</a:t>
            </a:r>
            <a:r>
              <a:rPr lang="da-DK" sz="2800" b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FruitType</a:t>
            </a:r>
            <a:r>
              <a:rPr lang="da-DK" sz="2800" b="1">
                <a:latin typeface="Consolas" panose="020B0609020204030204" pitchFamily="49" charset="0"/>
              </a:rPr>
              <a:t>.</a:t>
            </a:r>
            <a:r>
              <a:rPr lang="da-DK" sz="2800" b="1">
                <a:solidFill>
                  <a:srgbClr val="FF0000"/>
                </a:solidFill>
                <a:latin typeface="Consolas" panose="020B0609020204030204" pitchFamily="49" charset="0"/>
              </a:rPr>
              <a:t>Keewi</a:t>
            </a:r>
            <a:r>
              <a:rPr lang="da-DK" sz="2800"/>
              <a:t>;</a:t>
            </a:r>
          </a:p>
          <a:p>
            <a:endParaRPr lang="da-DK" b="1">
              <a:latin typeface="Consolas" panose="020B0609020204030204" pitchFamily="49" charset="0"/>
            </a:endParaRPr>
          </a:p>
          <a:p>
            <a:endParaRPr lang="da-DK" b="1">
              <a:latin typeface="Consolas" panose="020B0609020204030204" pitchFamily="49" charset="0"/>
            </a:endParaRPr>
          </a:p>
          <a:p>
            <a:endParaRPr lang="da-DK" b="1">
              <a:latin typeface="Consolas" panose="020B0609020204030204" pitchFamily="49" charset="0"/>
            </a:endParaRPr>
          </a:p>
          <a:p>
            <a:endParaRPr lang="da-DK" b="1">
              <a:latin typeface="Consolas" panose="020B0609020204030204" pitchFamily="49" charset="0"/>
            </a:endParaRPr>
          </a:p>
          <a:p>
            <a:endParaRPr lang="da-DK" b="1">
              <a:latin typeface="Consolas" panose="020B0609020204030204" pitchFamily="49" charset="0"/>
            </a:endParaRPr>
          </a:p>
        </p:txBody>
      </p:sp>
      <p:pic>
        <p:nvPicPr>
          <p:cNvPr id="10" name="Picture 4" descr="Billedresultat for positive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436" y="849987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illedresultat for negativ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436" y="2557219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96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illedresultat for pear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834" y="797877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Billedresultat for cherry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" name="AutoShape 10" descr="Billedresultat for cherry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420" y="596582"/>
            <a:ext cx="1800000" cy="1800000"/>
          </a:xfrm>
          <a:prstGeom prst="rect">
            <a:avLst/>
          </a:prstGeom>
        </p:spPr>
      </p:pic>
      <p:pic>
        <p:nvPicPr>
          <p:cNvPr id="1036" name="Picture 12" descr="Billedresultat for apple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428" y="353805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569" y="4570323"/>
            <a:ext cx="1800000" cy="1800000"/>
          </a:xfrm>
          <a:prstGeom prst="rect">
            <a:avLst/>
          </a:prstGeom>
        </p:spPr>
      </p:pic>
      <p:pic>
        <p:nvPicPr>
          <p:cNvPr id="1040" name="Picture 16" descr="Billedresultat for kiwi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480" y="2770323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06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illedresultat for pear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075" y="62437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Billedresultat for cherry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853" y="624374"/>
            <a:ext cx="1080000" cy="1080000"/>
          </a:xfrm>
          <a:prstGeom prst="rect">
            <a:avLst/>
          </a:prstGeom>
        </p:spPr>
      </p:pic>
      <p:pic>
        <p:nvPicPr>
          <p:cNvPr id="1036" name="Picture 12" descr="Billedresultat for apple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31" y="62437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242" y="624374"/>
            <a:ext cx="1080000" cy="1080000"/>
          </a:xfrm>
          <a:prstGeom prst="rect">
            <a:avLst/>
          </a:prstGeom>
        </p:spPr>
      </p:pic>
      <p:pic>
        <p:nvPicPr>
          <p:cNvPr id="1040" name="Picture 16" descr="Billedresultat for kiwi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464" y="62437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8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illedresultat for pear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075" y="62437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Billedresultat for cherry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853" y="624374"/>
            <a:ext cx="1080000" cy="1080000"/>
          </a:xfrm>
          <a:prstGeom prst="rect">
            <a:avLst/>
          </a:prstGeom>
        </p:spPr>
      </p:pic>
      <p:pic>
        <p:nvPicPr>
          <p:cNvPr id="1036" name="Picture 12" descr="Billedresultat for apple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31" y="62437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242" y="624374"/>
            <a:ext cx="1080000" cy="1080000"/>
          </a:xfrm>
          <a:prstGeom prst="rect">
            <a:avLst/>
          </a:prstGeom>
        </p:spPr>
      </p:pic>
      <p:pic>
        <p:nvPicPr>
          <p:cNvPr id="1040" name="Picture 16" descr="Billedresultat for kiwi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464" y="62437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1917960" y="2193010"/>
            <a:ext cx="1441342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000"/>
              <a:t>true</a:t>
            </a:r>
          </a:p>
        </p:txBody>
      </p:sp>
      <p:sp>
        <p:nvSpPr>
          <p:cNvPr id="10" name="Rektangel 9"/>
          <p:cNvSpPr/>
          <p:nvPr/>
        </p:nvSpPr>
        <p:spPr>
          <a:xfrm>
            <a:off x="3658571" y="2193010"/>
            <a:ext cx="1441342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000"/>
              <a:t>false</a:t>
            </a:r>
          </a:p>
        </p:txBody>
      </p:sp>
      <p:sp>
        <p:nvSpPr>
          <p:cNvPr id="11" name="Rektangel 10"/>
          <p:cNvSpPr/>
          <p:nvPr/>
        </p:nvSpPr>
        <p:spPr>
          <a:xfrm>
            <a:off x="5399182" y="2193010"/>
            <a:ext cx="1441342" cy="14400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/>
          <p:cNvSpPr/>
          <p:nvPr/>
        </p:nvSpPr>
        <p:spPr>
          <a:xfrm>
            <a:off x="7139793" y="2193010"/>
            <a:ext cx="1441342" cy="14400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ktangel 12"/>
          <p:cNvSpPr/>
          <p:nvPr/>
        </p:nvSpPr>
        <p:spPr>
          <a:xfrm>
            <a:off x="8880404" y="2193010"/>
            <a:ext cx="1441342" cy="14400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Tekstfelt 15"/>
          <p:cNvSpPr txBox="1"/>
          <p:nvPr/>
        </p:nvSpPr>
        <p:spPr>
          <a:xfrm>
            <a:off x="1742617" y="4652020"/>
            <a:ext cx="2872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7200" b="1">
                <a:solidFill>
                  <a:srgbClr val="0070C0"/>
                </a:solidFill>
                <a:latin typeface="Consolas" panose="020B0609020204030204" pitchFamily="49" charset="0"/>
              </a:rPr>
              <a:t>bool</a:t>
            </a:r>
            <a:endParaRPr lang="da-DK" sz="7200" b="1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2050" name="Picture 2" descr="Billedresultat for negative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028" y="4440262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26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illedresultat for pear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075" y="62437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Billedresultat for cherry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853" y="624374"/>
            <a:ext cx="1080000" cy="1080000"/>
          </a:xfrm>
          <a:prstGeom prst="rect">
            <a:avLst/>
          </a:prstGeom>
        </p:spPr>
      </p:pic>
      <p:pic>
        <p:nvPicPr>
          <p:cNvPr id="1036" name="Picture 12" descr="Billedresultat for apple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31" y="62437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242" y="624374"/>
            <a:ext cx="1080000" cy="1080000"/>
          </a:xfrm>
          <a:prstGeom prst="rect">
            <a:avLst/>
          </a:prstGeom>
        </p:spPr>
      </p:pic>
      <p:pic>
        <p:nvPicPr>
          <p:cNvPr id="1040" name="Picture 16" descr="Billedresultat for kiwi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464" y="62437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1917960" y="2193010"/>
            <a:ext cx="1441342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6000"/>
              <a:t>0</a:t>
            </a:r>
          </a:p>
        </p:txBody>
      </p:sp>
      <p:sp>
        <p:nvSpPr>
          <p:cNvPr id="10" name="Rektangel 9"/>
          <p:cNvSpPr/>
          <p:nvPr/>
        </p:nvSpPr>
        <p:spPr>
          <a:xfrm>
            <a:off x="3658571" y="2193010"/>
            <a:ext cx="1441342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6000"/>
              <a:t>1</a:t>
            </a:r>
          </a:p>
        </p:txBody>
      </p:sp>
      <p:sp>
        <p:nvSpPr>
          <p:cNvPr id="11" name="Rektangel 10"/>
          <p:cNvSpPr/>
          <p:nvPr/>
        </p:nvSpPr>
        <p:spPr>
          <a:xfrm>
            <a:off x="5399182" y="2193010"/>
            <a:ext cx="1441342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6000"/>
              <a:t>2</a:t>
            </a:r>
          </a:p>
        </p:txBody>
      </p:sp>
      <p:sp>
        <p:nvSpPr>
          <p:cNvPr id="12" name="Rektangel 11"/>
          <p:cNvSpPr/>
          <p:nvPr/>
        </p:nvSpPr>
        <p:spPr>
          <a:xfrm>
            <a:off x="7139793" y="2193010"/>
            <a:ext cx="1441342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6000"/>
              <a:t>3</a:t>
            </a:r>
          </a:p>
        </p:txBody>
      </p:sp>
      <p:sp>
        <p:nvSpPr>
          <p:cNvPr id="13" name="Rektangel 12"/>
          <p:cNvSpPr/>
          <p:nvPr/>
        </p:nvSpPr>
        <p:spPr>
          <a:xfrm>
            <a:off x="8880404" y="2193010"/>
            <a:ext cx="1441342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6000"/>
              <a:t>4</a:t>
            </a:r>
          </a:p>
        </p:txBody>
      </p:sp>
      <p:sp>
        <p:nvSpPr>
          <p:cNvPr id="14" name="Rektangel 13"/>
          <p:cNvSpPr/>
          <p:nvPr/>
        </p:nvSpPr>
        <p:spPr>
          <a:xfrm>
            <a:off x="177349" y="2193010"/>
            <a:ext cx="1441342" cy="1440000"/>
          </a:xfrm>
          <a:prstGeom prst="rect">
            <a:avLst/>
          </a:prstGeom>
          <a:solidFill>
            <a:schemeClr val="accent4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6000"/>
              <a:t>-1</a:t>
            </a:r>
          </a:p>
        </p:txBody>
      </p:sp>
      <p:sp>
        <p:nvSpPr>
          <p:cNvPr id="15" name="Rektangel 14"/>
          <p:cNvSpPr/>
          <p:nvPr/>
        </p:nvSpPr>
        <p:spPr>
          <a:xfrm>
            <a:off x="10621015" y="2193010"/>
            <a:ext cx="1441342" cy="1440000"/>
          </a:xfrm>
          <a:prstGeom prst="rect">
            <a:avLst/>
          </a:prstGeom>
          <a:solidFill>
            <a:schemeClr val="accent4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6000"/>
              <a:t>5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1742617" y="4652020"/>
            <a:ext cx="2872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7200" b="1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endParaRPr lang="da-DK" sz="7200" b="1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17" name="Picture 2" descr="Billedresultat for negative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028" y="4440262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57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illedresultat for pear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075" y="62437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Billedresultat for cherry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853" y="624374"/>
            <a:ext cx="1080000" cy="1080000"/>
          </a:xfrm>
          <a:prstGeom prst="rect">
            <a:avLst/>
          </a:prstGeom>
        </p:spPr>
      </p:pic>
      <p:pic>
        <p:nvPicPr>
          <p:cNvPr id="1036" name="Picture 12" descr="Billedresultat for apple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31" y="62437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242" y="624374"/>
            <a:ext cx="1080000" cy="1080000"/>
          </a:xfrm>
          <a:prstGeom prst="rect">
            <a:avLst/>
          </a:prstGeom>
        </p:spPr>
      </p:pic>
      <p:pic>
        <p:nvPicPr>
          <p:cNvPr id="1040" name="Picture 16" descr="Billedresultat for kiwi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464" y="62437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1917960" y="2193010"/>
            <a:ext cx="1441342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”</a:t>
            </a:r>
            <a:r>
              <a:rPr lang="da-DK" sz="2400" dirty="0" err="1"/>
              <a:t>apple</a:t>
            </a:r>
            <a:r>
              <a:rPr lang="da-DK" sz="2400" dirty="0"/>
              <a:t>”</a:t>
            </a:r>
          </a:p>
        </p:txBody>
      </p:sp>
      <p:sp>
        <p:nvSpPr>
          <p:cNvPr id="10" name="Rektangel 9"/>
          <p:cNvSpPr/>
          <p:nvPr/>
        </p:nvSpPr>
        <p:spPr>
          <a:xfrm>
            <a:off x="3658571" y="2193010"/>
            <a:ext cx="1441342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”</a:t>
            </a:r>
            <a:r>
              <a:rPr lang="da-DK" sz="2400" dirty="0" err="1"/>
              <a:t>banana</a:t>
            </a:r>
            <a:r>
              <a:rPr lang="da-DK" sz="2400" dirty="0"/>
              <a:t>”</a:t>
            </a:r>
          </a:p>
        </p:txBody>
      </p:sp>
      <p:sp>
        <p:nvSpPr>
          <p:cNvPr id="11" name="Rektangel 10"/>
          <p:cNvSpPr/>
          <p:nvPr/>
        </p:nvSpPr>
        <p:spPr>
          <a:xfrm>
            <a:off x="5399182" y="2193010"/>
            <a:ext cx="1441342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”</a:t>
            </a:r>
            <a:r>
              <a:rPr lang="da-DK" sz="2400" dirty="0" err="1"/>
              <a:t>cherry</a:t>
            </a:r>
            <a:r>
              <a:rPr lang="da-DK" sz="2400" dirty="0"/>
              <a:t>”</a:t>
            </a:r>
          </a:p>
        </p:txBody>
      </p:sp>
      <p:sp>
        <p:nvSpPr>
          <p:cNvPr id="12" name="Rektangel 11"/>
          <p:cNvSpPr/>
          <p:nvPr/>
        </p:nvSpPr>
        <p:spPr>
          <a:xfrm>
            <a:off x="7139793" y="2193010"/>
            <a:ext cx="1441342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”kiwi”</a:t>
            </a:r>
          </a:p>
        </p:txBody>
      </p:sp>
      <p:sp>
        <p:nvSpPr>
          <p:cNvPr id="13" name="Rektangel 12"/>
          <p:cNvSpPr/>
          <p:nvPr/>
        </p:nvSpPr>
        <p:spPr>
          <a:xfrm>
            <a:off x="8880404" y="2193010"/>
            <a:ext cx="1441342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”</a:t>
            </a:r>
            <a:r>
              <a:rPr lang="da-DK" sz="2400" dirty="0" err="1"/>
              <a:t>pear</a:t>
            </a:r>
            <a:r>
              <a:rPr lang="da-DK" sz="2400" dirty="0"/>
              <a:t>”</a:t>
            </a:r>
          </a:p>
        </p:txBody>
      </p:sp>
      <p:sp>
        <p:nvSpPr>
          <p:cNvPr id="14" name="Rektangel 13"/>
          <p:cNvSpPr/>
          <p:nvPr/>
        </p:nvSpPr>
        <p:spPr>
          <a:xfrm>
            <a:off x="177349" y="2193010"/>
            <a:ext cx="1441342" cy="1440000"/>
          </a:xfrm>
          <a:prstGeom prst="rect">
            <a:avLst/>
          </a:prstGeom>
          <a:solidFill>
            <a:schemeClr val="accent4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”</a:t>
            </a:r>
            <a:r>
              <a:rPr lang="da-DK" sz="2400" dirty="0" err="1"/>
              <a:t>abble</a:t>
            </a:r>
            <a:r>
              <a:rPr lang="da-DK" sz="2400" dirty="0"/>
              <a:t>”</a:t>
            </a:r>
          </a:p>
        </p:txBody>
      </p:sp>
      <p:sp>
        <p:nvSpPr>
          <p:cNvPr id="15" name="Rektangel 14"/>
          <p:cNvSpPr/>
          <p:nvPr/>
        </p:nvSpPr>
        <p:spPr>
          <a:xfrm>
            <a:off x="10621015" y="2193010"/>
            <a:ext cx="1441342" cy="1440000"/>
          </a:xfrm>
          <a:prstGeom prst="rect">
            <a:avLst/>
          </a:prstGeom>
          <a:solidFill>
            <a:schemeClr val="accent4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”</a:t>
            </a:r>
            <a:r>
              <a:rPr lang="da-DK" sz="2400" dirty="0" err="1"/>
              <a:t>kewii</a:t>
            </a:r>
            <a:r>
              <a:rPr lang="da-DK" sz="2400" dirty="0"/>
              <a:t>”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1742617" y="4652020"/>
            <a:ext cx="3357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7200" b="1">
                <a:solidFill>
                  <a:srgbClr val="0070C0"/>
                </a:solidFill>
                <a:latin typeface="Consolas" panose="020B0609020204030204" pitchFamily="49" charset="0"/>
              </a:rPr>
              <a:t>string</a:t>
            </a:r>
            <a:endParaRPr lang="da-DK" sz="7200" b="1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17" name="Picture 2" descr="Billedresultat for negative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028" y="4440262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31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felt 10"/>
          <p:cNvSpPr txBox="1"/>
          <p:nvPr/>
        </p:nvSpPr>
        <p:spPr>
          <a:xfrm>
            <a:off x="859641" y="754158"/>
            <a:ext cx="921230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800" b="1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endParaRPr lang="da-DK" sz="2800" b="1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r>
              <a:rPr lang="da-DK" sz="2800" b="1">
                <a:solidFill>
                  <a:srgbClr val="0070C0"/>
                </a:solidFill>
                <a:latin typeface="Consolas" panose="020B0609020204030204" pitchFamily="49" charset="0"/>
              </a:rPr>
              <a:t>   public enum </a:t>
            </a:r>
            <a:r>
              <a:rPr lang="da-DK" sz="2800" b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FruitType</a:t>
            </a:r>
          </a:p>
          <a:p>
            <a:r>
              <a:rPr lang="da-DK" sz="2800" b="1">
                <a:latin typeface="Consolas" panose="020B0609020204030204" pitchFamily="49" charset="0"/>
              </a:rPr>
              <a:t>   {</a:t>
            </a:r>
          </a:p>
          <a:p>
            <a:r>
              <a:rPr lang="da-DK" sz="2800" b="1">
                <a:latin typeface="Consolas" panose="020B0609020204030204" pitchFamily="49" charset="0"/>
              </a:rPr>
              <a:t>      Apple,</a:t>
            </a:r>
          </a:p>
          <a:p>
            <a:r>
              <a:rPr lang="da-DK" sz="2800" b="1">
                <a:latin typeface="Consolas" panose="020B0609020204030204" pitchFamily="49" charset="0"/>
              </a:rPr>
              <a:t>      Banana,</a:t>
            </a:r>
          </a:p>
          <a:p>
            <a:r>
              <a:rPr lang="da-DK" sz="2800" b="1">
                <a:latin typeface="Consolas" panose="020B0609020204030204" pitchFamily="49" charset="0"/>
              </a:rPr>
              <a:t>      Cherry,</a:t>
            </a:r>
          </a:p>
          <a:p>
            <a:r>
              <a:rPr lang="da-DK" sz="2800" b="1">
                <a:latin typeface="Consolas" panose="020B0609020204030204" pitchFamily="49" charset="0"/>
              </a:rPr>
              <a:t>      Kiwi,</a:t>
            </a:r>
          </a:p>
          <a:p>
            <a:r>
              <a:rPr lang="da-DK" sz="2800" b="1">
                <a:latin typeface="Consolas" panose="020B0609020204030204" pitchFamily="49" charset="0"/>
              </a:rPr>
              <a:t>      Pear</a:t>
            </a:r>
          </a:p>
          <a:p>
            <a:r>
              <a:rPr lang="da-DK" sz="2800" b="1">
                <a:latin typeface="Consolas" panose="020B0609020204030204" pitchFamily="49" charset="0"/>
              </a:rPr>
              <a:t>   }</a:t>
            </a:r>
          </a:p>
          <a:p>
            <a:endParaRPr lang="da-DK" sz="2800" b="1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82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felt 10"/>
          <p:cNvSpPr txBox="1"/>
          <p:nvPr/>
        </p:nvSpPr>
        <p:spPr>
          <a:xfrm>
            <a:off x="859641" y="754158"/>
            <a:ext cx="921230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>
                <a:solidFill>
                  <a:srgbClr val="0070C0"/>
                </a:solidFill>
                <a:latin typeface="Consolas" panose="020B0609020204030204" pitchFamily="49" charset="0"/>
              </a:rPr>
              <a:t>public class </a:t>
            </a:r>
            <a:r>
              <a:rPr lang="da-DK" sz="2800" b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Fruit</a:t>
            </a:r>
          </a:p>
          <a:p>
            <a:r>
              <a:rPr lang="da-DK" sz="2800" b="1">
                <a:solidFill>
                  <a:srgbClr val="0070C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da-DK" sz="2800" b="1">
                <a:solidFill>
                  <a:srgbClr val="0070C0"/>
                </a:solidFill>
                <a:latin typeface="Consolas" panose="020B0609020204030204" pitchFamily="49" charset="0"/>
              </a:rPr>
              <a:t>   public enum </a:t>
            </a:r>
            <a:r>
              <a:rPr lang="da-DK" sz="2800" b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FruitType</a:t>
            </a:r>
          </a:p>
          <a:p>
            <a:r>
              <a:rPr lang="da-DK" sz="2800" b="1">
                <a:latin typeface="Consolas" panose="020B0609020204030204" pitchFamily="49" charset="0"/>
              </a:rPr>
              <a:t>   {</a:t>
            </a:r>
          </a:p>
          <a:p>
            <a:r>
              <a:rPr lang="da-DK" sz="2800" b="1">
                <a:latin typeface="Consolas" panose="020B0609020204030204" pitchFamily="49" charset="0"/>
              </a:rPr>
              <a:t>      Apple,</a:t>
            </a:r>
          </a:p>
          <a:p>
            <a:r>
              <a:rPr lang="da-DK" sz="2800" b="1">
                <a:latin typeface="Consolas" panose="020B0609020204030204" pitchFamily="49" charset="0"/>
              </a:rPr>
              <a:t>      Banana,</a:t>
            </a:r>
          </a:p>
          <a:p>
            <a:r>
              <a:rPr lang="da-DK" sz="2800" b="1">
                <a:latin typeface="Consolas" panose="020B0609020204030204" pitchFamily="49" charset="0"/>
              </a:rPr>
              <a:t>      Cherry,</a:t>
            </a:r>
          </a:p>
          <a:p>
            <a:r>
              <a:rPr lang="da-DK" sz="2800" b="1">
                <a:latin typeface="Consolas" panose="020B0609020204030204" pitchFamily="49" charset="0"/>
              </a:rPr>
              <a:t>      Kiwi,</a:t>
            </a:r>
          </a:p>
          <a:p>
            <a:r>
              <a:rPr lang="da-DK" sz="2800" b="1">
                <a:latin typeface="Consolas" panose="020B0609020204030204" pitchFamily="49" charset="0"/>
              </a:rPr>
              <a:t>      Pear</a:t>
            </a:r>
          </a:p>
          <a:p>
            <a:r>
              <a:rPr lang="da-DK" sz="2800" b="1">
                <a:latin typeface="Consolas" panose="020B0609020204030204" pitchFamily="49" charset="0"/>
              </a:rPr>
              <a:t>   }</a:t>
            </a:r>
          </a:p>
          <a:p>
            <a:endParaRPr lang="da-DK" sz="2800" b="1">
              <a:latin typeface="Consolas" panose="020B0609020204030204" pitchFamily="49" charset="0"/>
            </a:endParaRPr>
          </a:p>
          <a:p>
            <a:r>
              <a:rPr lang="da-DK" sz="2800" b="1">
                <a:latin typeface="Consolas" panose="020B0609020204030204" pitchFamily="49" charset="0"/>
              </a:rPr>
              <a:t>   </a:t>
            </a:r>
            <a:r>
              <a:rPr lang="da-DK" sz="2800" b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// …</a:t>
            </a:r>
          </a:p>
          <a:p>
            <a:r>
              <a:rPr lang="da-DK" sz="2800" b="1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3693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illedresultat for pear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075" y="62437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Billedresultat for cherry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853" y="624374"/>
            <a:ext cx="1080000" cy="1080000"/>
          </a:xfrm>
          <a:prstGeom prst="rect">
            <a:avLst/>
          </a:prstGeom>
        </p:spPr>
      </p:pic>
      <p:pic>
        <p:nvPicPr>
          <p:cNvPr id="1036" name="Picture 12" descr="Billedresultat for apple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31" y="62437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242" y="624374"/>
            <a:ext cx="1080000" cy="1080000"/>
          </a:xfrm>
          <a:prstGeom prst="rect">
            <a:avLst/>
          </a:prstGeom>
        </p:spPr>
      </p:pic>
      <p:pic>
        <p:nvPicPr>
          <p:cNvPr id="1040" name="Picture 16" descr="Billedresultat for kiwi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464" y="62437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1917960" y="2193010"/>
            <a:ext cx="1441342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/>
              <a:t>Apple</a:t>
            </a:r>
          </a:p>
        </p:txBody>
      </p:sp>
      <p:sp>
        <p:nvSpPr>
          <p:cNvPr id="10" name="Rektangel 9"/>
          <p:cNvSpPr/>
          <p:nvPr/>
        </p:nvSpPr>
        <p:spPr>
          <a:xfrm>
            <a:off x="3658571" y="2193010"/>
            <a:ext cx="1441342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/>
              <a:t>Banana</a:t>
            </a:r>
          </a:p>
        </p:txBody>
      </p:sp>
      <p:sp>
        <p:nvSpPr>
          <p:cNvPr id="11" name="Rektangel 10"/>
          <p:cNvSpPr/>
          <p:nvPr/>
        </p:nvSpPr>
        <p:spPr>
          <a:xfrm>
            <a:off x="5399182" y="2193010"/>
            <a:ext cx="1441342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/>
              <a:t>Cherry</a:t>
            </a:r>
          </a:p>
        </p:txBody>
      </p:sp>
      <p:sp>
        <p:nvSpPr>
          <p:cNvPr id="12" name="Rektangel 11"/>
          <p:cNvSpPr/>
          <p:nvPr/>
        </p:nvSpPr>
        <p:spPr>
          <a:xfrm>
            <a:off x="7139793" y="2193010"/>
            <a:ext cx="1441342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/>
              <a:t>Kiwi</a:t>
            </a:r>
          </a:p>
        </p:txBody>
      </p:sp>
      <p:sp>
        <p:nvSpPr>
          <p:cNvPr id="13" name="Rektangel 12"/>
          <p:cNvSpPr/>
          <p:nvPr/>
        </p:nvSpPr>
        <p:spPr>
          <a:xfrm>
            <a:off x="8880404" y="2193010"/>
            <a:ext cx="1441342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/>
              <a:t>Pear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1742617" y="4652020"/>
            <a:ext cx="3357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7200" b="1">
                <a:solidFill>
                  <a:srgbClr val="0070C0"/>
                </a:solidFill>
                <a:latin typeface="Consolas" panose="020B0609020204030204" pitchFamily="49" charset="0"/>
              </a:rPr>
              <a:t>enum</a:t>
            </a:r>
            <a:endParaRPr lang="da-DK" sz="7200" b="1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18" name="Picture 4" descr="Billedresultat for positive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53" y="4452923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3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148</Words>
  <Application>Microsoft Office PowerPoint</Application>
  <PresentationFormat>Widescreen</PresentationFormat>
  <Paragraphs>73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Consolas</vt:lpstr>
      <vt:lpstr>Office-tema</vt:lpstr>
      <vt:lpstr>Enumerations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Køge Handelsskole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Per Laursen</dc:creator>
  <cp:lastModifiedBy>Per Laursen</cp:lastModifiedBy>
  <cp:revision>93</cp:revision>
  <dcterms:created xsi:type="dcterms:W3CDTF">2017-09-05T14:00:27Z</dcterms:created>
  <dcterms:modified xsi:type="dcterms:W3CDTF">2022-08-11T10:18:23Z</dcterms:modified>
</cp:coreProperties>
</file>