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409" r:id="rId3"/>
    <p:sldId id="411" r:id="rId4"/>
    <p:sldId id="412" r:id="rId5"/>
    <p:sldId id="413" r:id="rId6"/>
    <p:sldId id="410" r:id="rId7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n typografi, tabelgit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9908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021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6370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300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3966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229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98004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701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753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03729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87932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B7D8E-2A20-4C0E-991C-872DBB7459A8}" type="datetimeFigureOut">
              <a:rPr lang="da-DK" smtClean="0"/>
              <a:t>12-08-2022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8F1B-C33C-446F-A1FC-88B0E31EB18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72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27377" y="1612259"/>
            <a:ext cx="9144000" cy="2312652"/>
          </a:xfrm>
        </p:spPr>
        <p:txBody>
          <a:bodyPr>
            <a:normAutofit/>
          </a:bodyPr>
          <a:lstStyle/>
          <a:p>
            <a:r>
              <a:rPr lang="da-DK" sz="9600" dirty="0" err="1"/>
              <a:t>Inheritance</a:t>
            </a:r>
            <a:br>
              <a:rPr lang="da-DK" sz="9600" dirty="0"/>
            </a:br>
            <a:r>
              <a:rPr lang="da-DK" sz="5300" dirty="0"/>
              <a:t>(abstract)</a:t>
            </a:r>
          </a:p>
        </p:txBody>
      </p:sp>
    </p:spTree>
    <p:extLst>
      <p:ext uri="{BB962C8B-B14F-4D97-AF65-F5344CB8AC3E}">
        <p14:creationId xmlns:p14="http://schemas.microsoft.com/office/powerpoint/2010/main" val="120195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void </a:t>
            </a:r>
            <a:r>
              <a:rPr lang="en-US" sz="2400" b="1">
                <a:latin typeface="Consolas" panose="020B0609020204030204" pitchFamily="49" charset="0"/>
              </a:rPr>
              <a:t>Sound()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Console.WriteLine(</a:t>
            </a:r>
            <a:r>
              <a:rPr lang="da-DK" sz="2400" b="1">
                <a:solidFill>
                  <a:srgbClr val="C00000"/>
                </a:solidFill>
                <a:latin typeface="Consolas" panose="020B0609020204030204" pitchFamily="49" charset="0"/>
              </a:rPr>
              <a:t>"…"</a:t>
            </a:r>
            <a:r>
              <a:rPr lang="en-US" sz="2400" b="1">
                <a:latin typeface="Consolas" panose="020B0609020204030204" pitchFamily="49" charset="0"/>
              </a:rPr>
              <a:t>);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</p:txBody>
      </p:sp>
      <p:pic>
        <p:nvPicPr>
          <p:cNvPr id="5" name="Picture 2" descr="https://www.iconexperience.com/_img/v_collection_png/512x512/shadow/bom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273" y="56881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927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3273" y="568814"/>
            <a:ext cx="1080000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abstract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void </a:t>
            </a:r>
            <a:r>
              <a:rPr lang="en-US" sz="2400" b="1">
                <a:latin typeface="Consolas" panose="020B0609020204030204" pitchFamily="49" charset="0"/>
              </a:rPr>
              <a:t>Sound();</a:t>
            </a:r>
            <a:endParaRPr lang="da-DK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84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void </a:t>
            </a:r>
            <a:r>
              <a:rPr lang="en-US" sz="2400" b="1">
                <a:latin typeface="Consolas" panose="020B0609020204030204" pitchFamily="49" charset="0"/>
              </a:rPr>
              <a:t>Sound();</a:t>
            </a: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</a:t>
            </a:r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abstract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class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latin typeface="Consolas" panose="020B0609020204030204" pitchFamily="49" charset="0"/>
              </a:rPr>
              <a:t>  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//…</a:t>
            </a: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rgbClr val="FF0000"/>
                </a:solidFill>
                <a:latin typeface="Consolas" panose="020B0609020204030204" pitchFamily="49" charset="0"/>
              </a:rPr>
              <a:t>protected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(…)</a:t>
            </a:r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{</a:t>
            </a: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   //…</a:t>
            </a:r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latin typeface="Consolas" panose="020B0609020204030204" pitchFamily="49" charset="0"/>
              </a:rPr>
              <a:t>}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17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frundet rektangel 3"/>
          <p:cNvSpPr/>
          <p:nvPr/>
        </p:nvSpPr>
        <p:spPr>
          <a:xfrm>
            <a:off x="1443789" y="503633"/>
            <a:ext cx="1840832" cy="136656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da-DK" sz="2800"/>
              <a:t>Animal</a:t>
            </a:r>
          </a:p>
        </p:txBody>
      </p:sp>
      <p:sp>
        <p:nvSpPr>
          <p:cNvPr id="8" name="Tekstfelt 7"/>
          <p:cNvSpPr txBox="1"/>
          <p:nvPr/>
        </p:nvSpPr>
        <p:spPr>
          <a:xfrm>
            <a:off x="4663216" y="402083"/>
            <a:ext cx="602478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public abstract void </a:t>
            </a:r>
            <a:r>
              <a:rPr lang="en-US" sz="2400" b="1">
                <a:latin typeface="Consolas" panose="020B0609020204030204" pitchFamily="49" charset="0"/>
              </a:rPr>
              <a:t>Sound();</a:t>
            </a: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 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Dog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endParaRPr lang="en-US" sz="2400" b="1">
              <a:latin typeface="Consolas" panose="020B0609020204030204" pitchFamily="49" charset="0"/>
            </a:endParaRPr>
          </a:p>
          <a:p>
            <a:endParaRPr lang="en-US" sz="2400" b="1">
              <a:latin typeface="Consolas" panose="020B0609020204030204" pitchFamily="49" charset="0"/>
            </a:endParaRPr>
          </a:p>
          <a:p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 a = </a:t>
            </a:r>
            <a:r>
              <a:rPr lang="en-US" sz="2400" b="1">
                <a:solidFill>
                  <a:srgbClr val="0070C0"/>
                </a:solidFill>
                <a:latin typeface="Consolas" panose="020B0609020204030204" pitchFamily="49" charset="0"/>
              </a:rPr>
              <a:t>new</a:t>
            </a:r>
            <a:r>
              <a:rPr lang="en-US" sz="2400" b="1">
                <a:latin typeface="Consolas" panose="020B0609020204030204" pitchFamily="49" charset="0"/>
              </a:rPr>
              <a:t> </a:t>
            </a:r>
            <a:r>
              <a:rPr lang="en-US" sz="2400" b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</a:rPr>
              <a:t>Animal</a:t>
            </a:r>
            <a:r>
              <a:rPr lang="en-US" sz="2400" b="1">
                <a:latin typeface="Consolas" panose="020B0609020204030204" pitchFamily="49" charset="0"/>
              </a:rPr>
              <a:t>(…);</a:t>
            </a:r>
          </a:p>
          <a:p>
            <a:endParaRPr lang="en-US" sz="2400" b="1">
              <a:latin typeface="Consolas" panose="020B0609020204030204" pitchFamily="49" charset="0"/>
            </a:endParaRPr>
          </a:p>
        </p:txBody>
      </p:sp>
      <p:sp>
        <p:nvSpPr>
          <p:cNvPr id="5" name="Forbudstavle 4"/>
          <p:cNvSpPr/>
          <p:nvPr/>
        </p:nvSpPr>
        <p:spPr>
          <a:xfrm>
            <a:off x="9604820" y="3557912"/>
            <a:ext cx="720000" cy="720000"/>
          </a:xfrm>
          <a:prstGeom prst="noSmoking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>
              <a:solidFill>
                <a:schemeClr val="tx1"/>
              </a:solidFill>
            </a:endParaRPr>
          </a:p>
        </p:txBody>
      </p:sp>
      <p:pic>
        <p:nvPicPr>
          <p:cNvPr id="7" name="Picture 2" descr="Billedresultat for tick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4820" y="2414129"/>
            <a:ext cx="7200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4780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42892"/>
              </p:ext>
            </p:extLst>
          </p:nvPr>
        </p:nvGraphicFramePr>
        <p:xfrm>
          <a:off x="1056638" y="719666"/>
          <a:ext cx="10071948" cy="393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517987">
                  <a:extLst>
                    <a:ext uri="{9D8B030D-6E8A-4147-A177-3AD203B41FA5}">
                      <a16:colId xmlns:a16="http://schemas.microsoft.com/office/drawing/2014/main" val="1245919397"/>
                    </a:ext>
                  </a:extLst>
                </a:gridCol>
                <a:gridCol w="2517987">
                  <a:extLst>
                    <a:ext uri="{9D8B030D-6E8A-4147-A177-3AD203B41FA5}">
                      <a16:colId xmlns:a16="http://schemas.microsoft.com/office/drawing/2014/main" val="1685845605"/>
                    </a:ext>
                  </a:extLst>
                </a:gridCol>
                <a:gridCol w="2517987">
                  <a:extLst>
                    <a:ext uri="{9D8B030D-6E8A-4147-A177-3AD203B41FA5}">
                      <a16:colId xmlns:a16="http://schemas.microsoft.com/office/drawing/2014/main" val="2925463727"/>
                    </a:ext>
                  </a:extLst>
                </a:gridCol>
                <a:gridCol w="2517987">
                  <a:extLst>
                    <a:ext uri="{9D8B030D-6E8A-4147-A177-3AD203B41FA5}">
                      <a16:colId xmlns:a16="http://schemas.microsoft.com/office/drawing/2014/main" val="23207274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Base class</a:t>
                      </a:r>
                    </a:p>
                    <a:p>
                      <a:r>
                        <a:rPr lang="da-DK" sz="2400" b="1"/>
                        <a:t>implementation?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Override?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2400" b="1"/>
                        <a:t>Create objects of base class?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6255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rgbClr val="0070C0"/>
                        </a:solidFill>
                        <a:latin typeface="Consolas" panose="020B0609020204030204" pitchFamily="49" charset="0"/>
                      </a:endParaRPr>
                    </a:p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Consolas" panose="020B0609020204030204" pitchFamily="49" charset="0"/>
                        </a:rPr>
                        <a:t>virtual</a:t>
                      </a:r>
                    </a:p>
                    <a:p>
                      <a:endParaRPr lang="da-DK" sz="3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Yes</a:t>
                      </a:r>
                      <a:endParaRPr lang="da-DK" sz="4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564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3200" b="1">
                        <a:solidFill>
                          <a:srgbClr val="0070C0"/>
                        </a:solidFill>
                        <a:latin typeface="Consolas" panose="020B0609020204030204" pitchFamily="49" charset="0"/>
                      </a:endParaRPr>
                    </a:p>
                    <a:p>
                      <a:pPr algn="ctr"/>
                      <a:r>
                        <a:rPr lang="en-US" sz="3200" b="1">
                          <a:solidFill>
                            <a:srgbClr val="0070C0"/>
                          </a:solidFill>
                          <a:latin typeface="Consolas" panose="020B0609020204030204" pitchFamily="49" charset="0"/>
                        </a:rPr>
                        <a:t>abstract</a:t>
                      </a:r>
                      <a:endParaRPr lang="da-DK" sz="3200" b="1">
                        <a:solidFill>
                          <a:srgbClr val="0070C0"/>
                        </a:solidFill>
                        <a:latin typeface="Consolas" panose="020B0609020204030204" pitchFamily="49" charset="0"/>
                      </a:endParaRPr>
                    </a:p>
                    <a:p>
                      <a:endParaRPr lang="da-DK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rgbClr val="C00000"/>
                          </a:solidFill>
                        </a:rPr>
                        <a:t>Must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480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No</a:t>
                      </a:r>
                      <a:endParaRPr lang="da-DK" sz="48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21546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61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1391</TotalTime>
  <Words>84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Consolas</vt:lpstr>
      <vt:lpstr>Office-tema</vt:lpstr>
      <vt:lpstr>Inheritance (abstract)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Køge Handelsskole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Per Laursen</dc:creator>
  <cp:lastModifiedBy>Per Laursen</cp:lastModifiedBy>
  <cp:revision>106</cp:revision>
  <dcterms:created xsi:type="dcterms:W3CDTF">2017-09-05T14:00:27Z</dcterms:created>
  <dcterms:modified xsi:type="dcterms:W3CDTF">2022-08-12T10:21:23Z</dcterms:modified>
</cp:coreProperties>
</file>