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97" r:id="rId3"/>
    <p:sldId id="396" r:id="rId4"/>
    <p:sldId id="398" r:id="rId5"/>
    <p:sldId id="438" r:id="rId6"/>
    <p:sldId id="399" r:id="rId7"/>
    <p:sldId id="445" r:id="rId8"/>
    <p:sldId id="446" r:id="rId9"/>
    <p:sldId id="448" r:id="rId10"/>
    <p:sldId id="449" r:id="rId11"/>
    <p:sldId id="450" r:id="rId12"/>
    <p:sldId id="451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4" r:id="rId27"/>
    <p:sldId id="413" r:id="rId28"/>
    <p:sldId id="415" r:id="rId29"/>
    <p:sldId id="440" r:id="rId30"/>
    <p:sldId id="441" r:id="rId31"/>
    <p:sldId id="442" r:id="rId32"/>
    <p:sldId id="443" r:id="rId33"/>
    <p:sldId id="444" r:id="rId34"/>
    <p:sldId id="452" r:id="rId35"/>
    <p:sldId id="416" r:id="rId36"/>
    <p:sldId id="418" r:id="rId37"/>
    <p:sldId id="419" r:id="rId38"/>
    <p:sldId id="420" r:id="rId39"/>
    <p:sldId id="421" r:id="rId40"/>
    <p:sldId id="422" r:id="rId41"/>
    <p:sldId id="423" r:id="rId42"/>
    <p:sldId id="424" r:id="rId43"/>
    <p:sldId id="425" r:id="rId44"/>
    <p:sldId id="426" r:id="rId45"/>
    <p:sldId id="427" r:id="rId46"/>
    <p:sldId id="428" r:id="rId47"/>
    <p:sldId id="429" r:id="rId48"/>
    <p:sldId id="431" r:id="rId49"/>
    <p:sldId id="432" r:id="rId50"/>
    <p:sldId id="434" r:id="rId51"/>
    <p:sldId id="433" r:id="rId52"/>
    <p:sldId id="436" r:id="rId53"/>
    <p:sldId id="437" r:id="rId5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44837"/>
          </a:xfrm>
        </p:spPr>
        <p:txBody>
          <a:bodyPr>
            <a:noAutofit/>
          </a:bodyPr>
          <a:lstStyle/>
          <a:p>
            <a:r>
              <a:rPr lang="da-DK" sz="9600"/>
              <a:t>List </a:t>
            </a:r>
            <a:br>
              <a:rPr lang="da-DK" sz="9600"/>
            </a:br>
            <a:r>
              <a:rPr lang="da-DK" sz="9600">
                <a:solidFill>
                  <a:schemeClr val="bg1">
                    <a:lumMod val="75000"/>
                  </a:schemeClr>
                </a:solidFill>
              </a:rPr>
              <a:t>(array)</a:t>
            </a: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86063" y="1122362"/>
            <a:ext cx="10668000" cy="3144837"/>
          </a:xfrm>
        </p:spPr>
        <p:txBody>
          <a:bodyPr>
            <a:noAutofit/>
          </a:bodyPr>
          <a:lstStyle/>
          <a:p>
            <a:r>
              <a:rPr lang="da-DK" sz="7200" b="1">
                <a:solidFill>
                  <a:srgbClr val="0070C0"/>
                </a:solidFill>
              </a:rPr>
              <a:t>string</a:t>
            </a:r>
            <a:r>
              <a:rPr lang="da-DK" sz="7200" b="1"/>
              <a:t>[ ] … = </a:t>
            </a:r>
            <a:r>
              <a:rPr lang="da-DK" sz="7200" b="1">
                <a:solidFill>
                  <a:srgbClr val="0070C0"/>
                </a:solidFill>
              </a:rPr>
              <a:t>new</a:t>
            </a:r>
            <a:r>
              <a:rPr lang="da-DK" sz="7200" b="1"/>
              <a:t> </a:t>
            </a:r>
            <a:r>
              <a:rPr lang="da-DK" sz="7200" b="1">
                <a:solidFill>
                  <a:srgbClr val="0070C0"/>
                </a:solidFill>
              </a:rPr>
              <a:t>string</a:t>
            </a:r>
            <a:r>
              <a:rPr lang="da-DK" sz="7200" b="1"/>
              <a:t>[3]</a:t>
            </a:r>
            <a:br>
              <a:rPr lang="da-DK" sz="9600"/>
            </a:br>
            <a:r>
              <a:rPr lang="da-DK" sz="4800" b="1"/>
              <a:t>an array of 3 elements of type </a:t>
            </a:r>
            <a:r>
              <a:rPr lang="da-DK" sz="4800" b="1">
                <a:solidFill>
                  <a:srgbClr val="0070C0"/>
                </a:solidFill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259652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02369" y="1122362"/>
            <a:ext cx="10256920" cy="3144837"/>
          </a:xfrm>
        </p:spPr>
        <p:txBody>
          <a:bodyPr>
            <a:noAutofit/>
          </a:bodyPr>
          <a:lstStyle/>
          <a:p>
            <a:r>
              <a:rPr lang="da-DK" sz="7200" b="1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da-DK" sz="7200" b="1"/>
              <a:t>[ ] … = </a:t>
            </a:r>
            <a:r>
              <a:rPr lang="da-DK" sz="7200" b="1">
                <a:solidFill>
                  <a:srgbClr val="0070C0"/>
                </a:solidFill>
              </a:rPr>
              <a:t>new</a:t>
            </a:r>
            <a:r>
              <a:rPr lang="da-DK" sz="7200" b="1"/>
              <a:t> </a:t>
            </a:r>
            <a:r>
              <a:rPr lang="da-DK" sz="7200" b="1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da-DK" sz="7200" b="1"/>
              <a:t>[3]</a:t>
            </a:r>
            <a:br>
              <a:rPr lang="da-DK" sz="9600"/>
            </a:br>
            <a:r>
              <a:rPr lang="da-DK" sz="4000" b="1"/>
              <a:t>an array of 3 (references to) objects of type </a:t>
            </a:r>
            <a:r>
              <a:rPr lang="da-DK" sz="4000" b="1">
                <a:solidFill>
                  <a:schemeClr val="accent6">
                    <a:lumMod val="75000"/>
                  </a:schemeClr>
                </a:solidFill>
              </a:rPr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163108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6265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[] ages =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3600" b="1">
                <a:latin typeface="Consolas" panose="020B0609020204030204" pitchFamily="49" charset="0"/>
              </a:rPr>
              <a:t>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[3];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6" name="Rektangel 5"/>
          <p:cNvSpPr/>
          <p:nvPr/>
        </p:nvSpPr>
        <p:spPr>
          <a:xfrm>
            <a:off x="4756486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3745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6265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[] ages =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3600" b="1">
                <a:latin typeface="Consolas" panose="020B0609020204030204" pitchFamily="49" charset="0"/>
              </a:rPr>
              <a:t>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[3];</a:t>
            </a:r>
          </a:p>
          <a:p>
            <a:r>
              <a:rPr lang="da-DK" sz="3600" b="1">
                <a:latin typeface="Consolas" panose="020B0609020204030204" pitchFamily="49" charset="0"/>
              </a:rPr>
              <a:t>ages[1] = 23;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6" name="Rektangel 5"/>
          <p:cNvSpPr/>
          <p:nvPr/>
        </p:nvSpPr>
        <p:spPr>
          <a:xfrm>
            <a:off x="4756486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7" name="Rektangel 6"/>
          <p:cNvSpPr/>
          <p:nvPr/>
        </p:nvSpPr>
        <p:spPr>
          <a:xfrm>
            <a:off x="3284176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3" name="Afrundet rektangulær billedforklaring 2"/>
          <p:cNvSpPr/>
          <p:nvPr/>
        </p:nvSpPr>
        <p:spPr>
          <a:xfrm>
            <a:off x="5899574" y="2187786"/>
            <a:ext cx="1964267" cy="1096003"/>
          </a:xfrm>
          <a:prstGeom prst="wedgeRoundRectCallout">
            <a:avLst>
              <a:gd name="adj1" fmla="val -89778"/>
              <a:gd name="adj2" fmla="val 78801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Index</a:t>
            </a:r>
          </a:p>
        </p:txBody>
      </p:sp>
      <p:sp>
        <p:nvSpPr>
          <p:cNvPr id="8" name="Afrundet rektangulær billedforklaring 7"/>
          <p:cNvSpPr/>
          <p:nvPr/>
        </p:nvSpPr>
        <p:spPr>
          <a:xfrm>
            <a:off x="4597979" y="5098051"/>
            <a:ext cx="1964267" cy="1096003"/>
          </a:xfrm>
          <a:prstGeom prst="wedgeRoundRectCallout">
            <a:avLst>
              <a:gd name="adj1" fmla="val -91157"/>
              <a:gd name="adj2" fmla="val -94858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219967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6265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[] ages =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3600" b="1">
                <a:latin typeface="Consolas" panose="020B0609020204030204" pitchFamily="49" charset="0"/>
              </a:rPr>
              <a:t>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[3];</a:t>
            </a:r>
          </a:p>
          <a:p>
            <a:r>
              <a:rPr lang="da-DK" sz="3600" b="1">
                <a:latin typeface="Consolas" panose="020B0609020204030204" pitchFamily="49" charset="0"/>
              </a:rPr>
              <a:t>ages[1] = 23;</a:t>
            </a:r>
          </a:p>
          <a:p>
            <a:r>
              <a:rPr lang="da-DK" sz="3600" b="1">
                <a:latin typeface="Consolas" panose="020B0609020204030204" pitchFamily="49" charset="0"/>
              </a:rPr>
              <a:t>ages[2] = ages[1] + 12;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6" name="Rektangel 5"/>
          <p:cNvSpPr/>
          <p:nvPr/>
        </p:nvSpPr>
        <p:spPr>
          <a:xfrm>
            <a:off x="4756486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7" name="Rektangel 6"/>
          <p:cNvSpPr/>
          <p:nvPr/>
        </p:nvSpPr>
        <p:spPr>
          <a:xfrm>
            <a:off x="3284176" y="3955627"/>
            <a:ext cx="1187606" cy="739340"/>
          </a:xfrm>
          <a:prstGeom prst="rect">
            <a:avLst/>
          </a:prstGeom>
          <a:solidFill>
            <a:schemeClr val="accent6">
              <a:lumMod val="7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8" name="Rektangel 7"/>
          <p:cNvSpPr/>
          <p:nvPr/>
        </p:nvSpPr>
        <p:spPr>
          <a:xfrm>
            <a:off x="4882683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393414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62659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[] ages =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[3];</a:t>
            </a:r>
          </a:p>
          <a:p>
            <a:r>
              <a:rPr lang="da-DK" sz="2800" b="1">
                <a:latin typeface="Consolas" panose="020B0609020204030204" pitchFamily="49" charset="0"/>
              </a:rPr>
              <a:t>ages[1] = 23;</a:t>
            </a:r>
          </a:p>
          <a:p>
            <a:r>
              <a:rPr lang="da-DK" sz="2800" b="1">
                <a:latin typeface="Consolas" panose="020B0609020204030204" pitchFamily="49" charset="0"/>
              </a:rPr>
              <a:t>ages[2] = ages[1] + 12;</a:t>
            </a:r>
          </a:p>
          <a:p>
            <a:r>
              <a:rPr lang="da-DK" sz="2800" b="1">
                <a:latin typeface="Consolas" panose="020B0609020204030204" pitchFamily="49" charset="0"/>
              </a:rPr>
              <a:t>ages[0] = 17;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OK!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6" name="Rektangel 5"/>
          <p:cNvSpPr/>
          <p:nvPr/>
        </p:nvSpPr>
        <p:spPr>
          <a:xfrm>
            <a:off x="4756486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7" name="Rektangel 6"/>
          <p:cNvSpPr/>
          <p:nvPr/>
        </p:nvSpPr>
        <p:spPr>
          <a:xfrm>
            <a:off x="3284176" y="3955627"/>
            <a:ext cx="1187606" cy="739340"/>
          </a:xfrm>
          <a:prstGeom prst="rect">
            <a:avLst/>
          </a:prstGeom>
          <a:solidFill>
            <a:schemeClr val="accent6">
              <a:lumMod val="7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8" name="Rektangel 7"/>
          <p:cNvSpPr/>
          <p:nvPr/>
        </p:nvSpPr>
        <p:spPr>
          <a:xfrm>
            <a:off x="4882683" y="3955627"/>
            <a:ext cx="1187606" cy="739340"/>
          </a:xfrm>
          <a:prstGeom prst="rect">
            <a:avLst/>
          </a:prstGeom>
          <a:solidFill>
            <a:schemeClr val="accent6">
              <a:lumMod val="7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35</a:t>
            </a:r>
          </a:p>
        </p:txBody>
      </p:sp>
      <p:sp>
        <p:nvSpPr>
          <p:cNvPr id="9" name="Rektangel 8"/>
          <p:cNvSpPr/>
          <p:nvPr/>
        </p:nvSpPr>
        <p:spPr>
          <a:xfrm>
            <a:off x="1685669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53186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62659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[] ages =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[3];</a:t>
            </a:r>
          </a:p>
          <a:p>
            <a:r>
              <a:rPr lang="da-DK" sz="2800" b="1">
                <a:latin typeface="Consolas" panose="020B0609020204030204" pitchFamily="49" charset="0"/>
              </a:rPr>
              <a:t>ages[1] = 23;</a:t>
            </a:r>
          </a:p>
          <a:p>
            <a:r>
              <a:rPr lang="da-DK" sz="2800" b="1">
                <a:latin typeface="Consolas" panose="020B0609020204030204" pitchFamily="49" charset="0"/>
              </a:rPr>
              <a:t>ages[2] = ages[1] + 12;</a:t>
            </a:r>
          </a:p>
          <a:p>
            <a:r>
              <a:rPr lang="da-DK" sz="2800" b="1">
                <a:latin typeface="Consolas" panose="020B0609020204030204" pitchFamily="49" charset="0"/>
              </a:rPr>
              <a:t>ages[0] = 17;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OK!</a:t>
            </a:r>
          </a:p>
          <a:p>
            <a:r>
              <a:rPr lang="da-DK" sz="2800" b="1">
                <a:latin typeface="Consolas" panose="020B0609020204030204" pitchFamily="49" charset="0"/>
              </a:rPr>
              <a:t>ages[3] = 31; </a:t>
            </a:r>
            <a:r>
              <a:rPr lang="da-DK" sz="2800" b="1">
                <a:solidFill>
                  <a:srgbClr val="FF0000"/>
                </a:solidFill>
                <a:latin typeface="Consolas" panose="020B0609020204030204" pitchFamily="49" charset="0"/>
              </a:rPr>
              <a:t>// Error!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6" name="Rektangel 5"/>
          <p:cNvSpPr/>
          <p:nvPr/>
        </p:nvSpPr>
        <p:spPr>
          <a:xfrm>
            <a:off x="4756486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7" name="Rektangel 6"/>
          <p:cNvSpPr/>
          <p:nvPr/>
        </p:nvSpPr>
        <p:spPr>
          <a:xfrm>
            <a:off x="3284176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8" name="Rektangel 7"/>
          <p:cNvSpPr/>
          <p:nvPr/>
        </p:nvSpPr>
        <p:spPr>
          <a:xfrm>
            <a:off x="4882683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35</a:t>
            </a:r>
          </a:p>
        </p:txBody>
      </p:sp>
      <p:sp>
        <p:nvSpPr>
          <p:cNvPr id="9" name="Rektangel 8"/>
          <p:cNvSpPr/>
          <p:nvPr/>
        </p:nvSpPr>
        <p:spPr>
          <a:xfrm>
            <a:off x="1685669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17</a:t>
            </a:r>
          </a:p>
        </p:txBody>
      </p:sp>
      <p:sp>
        <p:nvSpPr>
          <p:cNvPr id="10" name="Rektangel 9"/>
          <p:cNvSpPr/>
          <p:nvPr/>
        </p:nvSpPr>
        <p:spPr>
          <a:xfrm>
            <a:off x="6354993" y="3955627"/>
            <a:ext cx="1187606" cy="739340"/>
          </a:xfrm>
          <a:prstGeom prst="rect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305673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92123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>
                <a:latin typeface="Consolas" panose="020B0609020204030204" pitchFamily="49" charset="0"/>
              </a:rPr>
              <a:t>for (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200" b="1">
                <a:latin typeface="Consolas" panose="020B0609020204030204" pitchFamily="49" charset="0"/>
              </a:rPr>
              <a:t> i = 0; i &lt; 3; i++)</a:t>
            </a:r>
          </a:p>
          <a:p>
            <a:r>
              <a:rPr lang="da-DK" sz="3200" b="1">
                <a:latin typeface="Consolas" panose="020B0609020204030204" pitchFamily="49" charset="0"/>
              </a:rPr>
              <a:t>{</a:t>
            </a:r>
          </a:p>
          <a:p>
            <a:r>
              <a:rPr lang="da-DK" sz="3200" b="1">
                <a:latin typeface="Consolas" panose="020B0609020204030204" pitchFamily="49" charset="0"/>
              </a:rPr>
              <a:t>   </a:t>
            </a:r>
            <a:r>
              <a:rPr lang="da-DK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200" b="1">
                <a:latin typeface="Consolas" panose="020B0609020204030204" pitchFamily="49" charset="0"/>
              </a:rPr>
              <a:t>.WriteLine(ages[i]);</a:t>
            </a:r>
          </a:p>
          <a:p>
            <a:r>
              <a:rPr lang="da-DK" sz="32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6" name="Rektangel 5"/>
          <p:cNvSpPr/>
          <p:nvPr/>
        </p:nvSpPr>
        <p:spPr>
          <a:xfrm>
            <a:off x="4756486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7" name="Rektangel 6"/>
          <p:cNvSpPr/>
          <p:nvPr/>
        </p:nvSpPr>
        <p:spPr>
          <a:xfrm>
            <a:off x="3284176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8" name="Rektangel 7"/>
          <p:cNvSpPr/>
          <p:nvPr/>
        </p:nvSpPr>
        <p:spPr>
          <a:xfrm>
            <a:off x="4882683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35</a:t>
            </a:r>
          </a:p>
        </p:txBody>
      </p:sp>
      <p:sp>
        <p:nvSpPr>
          <p:cNvPr id="9" name="Rektangel 8"/>
          <p:cNvSpPr/>
          <p:nvPr/>
        </p:nvSpPr>
        <p:spPr>
          <a:xfrm>
            <a:off x="1685669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657720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92123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>
                <a:latin typeface="Consolas" panose="020B0609020204030204" pitchFamily="49" charset="0"/>
              </a:rPr>
              <a:t>for (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200" b="1">
                <a:latin typeface="Consolas" panose="020B0609020204030204" pitchFamily="49" charset="0"/>
              </a:rPr>
              <a:t> i = 0; </a:t>
            </a:r>
            <a:r>
              <a:rPr lang="da-DK" sz="3200" b="1">
                <a:solidFill>
                  <a:srgbClr val="FF0000"/>
                </a:solidFill>
                <a:latin typeface="Consolas" panose="020B0609020204030204" pitchFamily="49" charset="0"/>
              </a:rPr>
              <a:t>i &lt; 3</a:t>
            </a:r>
            <a:r>
              <a:rPr lang="da-DK" sz="3200" b="1">
                <a:latin typeface="Consolas" panose="020B0609020204030204" pitchFamily="49" charset="0"/>
              </a:rPr>
              <a:t>; i++)</a:t>
            </a:r>
          </a:p>
          <a:p>
            <a:r>
              <a:rPr lang="da-DK" sz="3200" b="1">
                <a:latin typeface="Consolas" panose="020B0609020204030204" pitchFamily="49" charset="0"/>
              </a:rPr>
              <a:t>{</a:t>
            </a:r>
          </a:p>
          <a:p>
            <a:r>
              <a:rPr lang="da-DK" sz="3200" b="1">
                <a:latin typeface="Consolas" panose="020B0609020204030204" pitchFamily="49" charset="0"/>
              </a:rPr>
              <a:t>   </a:t>
            </a:r>
            <a:r>
              <a:rPr lang="da-DK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200" b="1">
                <a:latin typeface="Consolas" panose="020B0609020204030204" pitchFamily="49" charset="0"/>
              </a:rPr>
              <a:t>.WriteLine(ages[i]);</a:t>
            </a:r>
          </a:p>
          <a:p>
            <a:r>
              <a:rPr lang="da-DK" sz="32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6" name="Rektangel 5"/>
          <p:cNvSpPr/>
          <p:nvPr/>
        </p:nvSpPr>
        <p:spPr>
          <a:xfrm>
            <a:off x="4756486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7" name="Rektangel 6"/>
          <p:cNvSpPr/>
          <p:nvPr/>
        </p:nvSpPr>
        <p:spPr>
          <a:xfrm>
            <a:off x="3284176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8" name="Rektangel 7"/>
          <p:cNvSpPr/>
          <p:nvPr/>
        </p:nvSpPr>
        <p:spPr>
          <a:xfrm>
            <a:off x="4882683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35</a:t>
            </a:r>
          </a:p>
        </p:txBody>
      </p:sp>
      <p:sp>
        <p:nvSpPr>
          <p:cNvPr id="9" name="Rektangel 8"/>
          <p:cNvSpPr/>
          <p:nvPr/>
        </p:nvSpPr>
        <p:spPr>
          <a:xfrm>
            <a:off x="1685669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17</a:t>
            </a:r>
          </a:p>
        </p:txBody>
      </p:sp>
      <p:sp>
        <p:nvSpPr>
          <p:cNvPr id="10" name="Rektangel 9"/>
          <p:cNvSpPr/>
          <p:nvPr/>
        </p:nvSpPr>
        <p:spPr>
          <a:xfrm>
            <a:off x="6354993" y="3358296"/>
            <a:ext cx="1440000" cy="14400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3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481190" y="3955627"/>
            <a:ext cx="1187606" cy="739340"/>
          </a:xfrm>
          <a:prstGeom prst="rect">
            <a:avLst/>
          </a:prstGeom>
          <a:solidFill>
            <a:schemeClr val="accent6">
              <a:lumMod val="7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13" name="Rektangel 12"/>
          <p:cNvSpPr/>
          <p:nvPr/>
        </p:nvSpPr>
        <p:spPr>
          <a:xfrm>
            <a:off x="7953500" y="3358296"/>
            <a:ext cx="1440000" cy="14400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4</a:t>
            </a:r>
          </a:p>
        </p:txBody>
      </p:sp>
      <p:sp>
        <p:nvSpPr>
          <p:cNvPr id="14" name="Rektangel 13"/>
          <p:cNvSpPr/>
          <p:nvPr/>
        </p:nvSpPr>
        <p:spPr>
          <a:xfrm>
            <a:off x="8079697" y="3955627"/>
            <a:ext cx="1187606" cy="739340"/>
          </a:xfrm>
          <a:prstGeom prst="rect">
            <a:avLst/>
          </a:prstGeom>
          <a:solidFill>
            <a:schemeClr val="accent6">
              <a:lumMod val="7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349297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92123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>
                <a:latin typeface="Consolas" panose="020B0609020204030204" pitchFamily="49" charset="0"/>
              </a:rPr>
              <a:t>for (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200" b="1">
                <a:latin typeface="Consolas" panose="020B0609020204030204" pitchFamily="49" charset="0"/>
              </a:rPr>
              <a:t> i = 0; </a:t>
            </a:r>
            <a:r>
              <a:rPr lang="da-DK" sz="3200" b="1">
                <a:solidFill>
                  <a:srgbClr val="FF0000"/>
                </a:solidFill>
                <a:latin typeface="Consolas" panose="020B0609020204030204" pitchFamily="49" charset="0"/>
              </a:rPr>
              <a:t>i &lt; 3</a:t>
            </a:r>
            <a:r>
              <a:rPr lang="da-DK" sz="3200" b="1">
                <a:latin typeface="Consolas" panose="020B0609020204030204" pitchFamily="49" charset="0"/>
              </a:rPr>
              <a:t>; i++)</a:t>
            </a:r>
          </a:p>
          <a:p>
            <a:r>
              <a:rPr lang="da-DK" sz="3200" b="1">
                <a:latin typeface="Consolas" panose="020B0609020204030204" pitchFamily="49" charset="0"/>
              </a:rPr>
              <a:t>{</a:t>
            </a:r>
          </a:p>
          <a:p>
            <a:r>
              <a:rPr lang="da-DK" sz="3200" b="1">
                <a:latin typeface="Consolas" panose="020B0609020204030204" pitchFamily="49" charset="0"/>
              </a:rPr>
              <a:t>   </a:t>
            </a:r>
            <a:r>
              <a:rPr lang="da-DK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200" b="1">
                <a:latin typeface="Consolas" panose="020B0609020204030204" pitchFamily="49" charset="0"/>
              </a:rPr>
              <a:t>.WriteLine(ages[i]);</a:t>
            </a:r>
          </a:p>
          <a:p>
            <a:r>
              <a:rPr lang="da-DK" sz="32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7" name="Rektangel 6"/>
          <p:cNvSpPr/>
          <p:nvPr/>
        </p:nvSpPr>
        <p:spPr>
          <a:xfrm>
            <a:off x="3284176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9" name="Rektangel 8"/>
          <p:cNvSpPr/>
          <p:nvPr/>
        </p:nvSpPr>
        <p:spPr>
          <a:xfrm>
            <a:off x="1685669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17</a:t>
            </a:r>
          </a:p>
        </p:txBody>
      </p:sp>
      <p:pic>
        <p:nvPicPr>
          <p:cNvPr id="1026" name="Picture 2" descr="https://www.iconexperience.com/_img/v_collection_png/512x512/shadow/bom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275" y="3358296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71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25057" y="668956"/>
            <a:ext cx="95724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class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DiceGame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   private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Die</a:t>
            </a:r>
            <a:r>
              <a:rPr lang="da-DK" sz="2800" b="1">
                <a:latin typeface="Consolas" panose="020B0609020204030204" pitchFamily="49" charset="0"/>
              </a:rPr>
              <a:t> _die1;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   private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Die</a:t>
            </a:r>
            <a:r>
              <a:rPr lang="da-DK" sz="2800" b="1">
                <a:latin typeface="Consolas" panose="020B0609020204030204" pitchFamily="49" charset="0"/>
              </a:rPr>
              <a:t> _die2;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// ...etc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2066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429173" y="3251200"/>
            <a:ext cx="8297334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Length = 3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>
                <a:latin typeface="Consolas" panose="020B0609020204030204" pitchFamily="49" charset="0"/>
              </a:rPr>
              <a:t>for (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200" b="1">
                <a:latin typeface="Consolas" panose="020B0609020204030204" pitchFamily="49" charset="0"/>
              </a:rPr>
              <a:t> i = 0; i &lt; ages.Length; i++)</a:t>
            </a:r>
          </a:p>
          <a:p>
            <a:r>
              <a:rPr lang="da-DK" sz="3200" b="1">
                <a:latin typeface="Consolas" panose="020B0609020204030204" pitchFamily="49" charset="0"/>
              </a:rPr>
              <a:t>{</a:t>
            </a:r>
          </a:p>
          <a:p>
            <a:r>
              <a:rPr lang="da-DK" sz="3200" b="1">
                <a:latin typeface="Consolas" panose="020B0609020204030204" pitchFamily="49" charset="0"/>
              </a:rPr>
              <a:t>   </a:t>
            </a:r>
            <a:r>
              <a:rPr lang="da-DK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200" b="1">
                <a:latin typeface="Consolas" panose="020B0609020204030204" pitchFamily="49" charset="0"/>
              </a:rPr>
              <a:t>.WriteLine(ages[i]);</a:t>
            </a:r>
          </a:p>
          <a:p>
            <a:r>
              <a:rPr lang="da-DK" sz="32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6" name="Rektangel 5"/>
          <p:cNvSpPr/>
          <p:nvPr/>
        </p:nvSpPr>
        <p:spPr>
          <a:xfrm>
            <a:off x="4756486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7" name="Rektangel 6"/>
          <p:cNvSpPr/>
          <p:nvPr/>
        </p:nvSpPr>
        <p:spPr>
          <a:xfrm>
            <a:off x="3284176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8" name="Rektangel 7"/>
          <p:cNvSpPr/>
          <p:nvPr/>
        </p:nvSpPr>
        <p:spPr>
          <a:xfrm>
            <a:off x="4882683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35</a:t>
            </a:r>
          </a:p>
        </p:txBody>
      </p:sp>
      <p:sp>
        <p:nvSpPr>
          <p:cNvPr id="9" name="Rektangel 8"/>
          <p:cNvSpPr/>
          <p:nvPr/>
        </p:nvSpPr>
        <p:spPr>
          <a:xfrm>
            <a:off x="1685669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17</a:t>
            </a:r>
          </a:p>
        </p:txBody>
      </p:sp>
      <p:sp>
        <p:nvSpPr>
          <p:cNvPr id="10" name="Afrundet rektangulær billedforklaring 9"/>
          <p:cNvSpPr/>
          <p:nvPr/>
        </p:nvSpPr>
        <p:spPr>
          <a:xfrm>
            <a:off x="8211999" y="1419449"/>
            <a:ext cx="1137919" cy="731520"/>
          </a:xfrm>
          <a:prstGeom prst="wedgeRoundRectCallout">
            <a:avLst>
              <a:gd name="adj1" fmla="val -185157"/>
              <a:gd name="adj2" fmla="val -72936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/>
              <a:t>NB!</a:t>
            </a:r>
          </a:p>
        </p:txBody>
      </p:sp>
    </p:spTree>
    <p:extLst>
      <p:ext uri="{BB962C8B-B14F-4D97-AF65-F5344CB8AC3E}">
        <p14:creationId xmlns:p14="http://schemas.microsoft.com/office/powerpoint/2010/main" val="41664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429173" y="3251200"/>
            <a:ext cx="8297334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Length = 2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>
                <a:latin typeface="Consolas" panose="020B0609020204030204" pitchFamily="49" charset="0"/>
              </a:rPr>
              <a:t>for (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200" b="1">
                <a:latin typeface="Consolas" panose="020B0609020204030204" pitchFamily="49" charset="0"/>
              </a:rPr>
              <a:t> i = 0; i &lt; ages.Length; i++)</a:t>
            </a:r>
          </a:p>
          <a:p>
            <a:r>
              <a:rPr lang="da-DK" sz="3200" b="1">
                <a:latin typeface="Consolas" panose="020B0609020204030204" pitchFamily="49" charset="0"/>
              </a:rPr>
              <a:t>{</a:t>
            </a:r>
          </a:p>
          <a:p>
            <a:r>
              <a:rPr lang="da-DK" sz="3200" b="1">
                <a:latin typeface="Consolas" panose="020B0609020204030204" pitchFamily="49" charset="0"/>
              </a:rPr>
              <a:t>   </a:t>
            </a:r>
            <a:r>
              <a:rPr lang="da-DK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200" b="1">
                <a:latin typeface="Consolas" panose="020B0609020204030204" pitchFamily="49" charset="0"/>
              </a:rPr>
              <a:t>.WriteLine(ages[i]);</a:t>
            </a:r>
          </a:p>
          <a:p>
            <a:r>
              <a:rPr lang="da-DK" sz="32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7" name="Rektangel 6"/>
          <p:cNvSpPr/>
          <p:nvPr/>
        </p:nvSpPr>
        <p:spPr>
          <a:xfrm>
            <a:off x="3284176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9" name="Rektangel 8"/>
          <p:cNvSpPr/>
          <p:nvPr/>
        </p:nvSpPr>
        <p:spPr>
          <a:xfrm>
            <a:off x="1685669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33713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92123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>
                <a:latin typeface="Consolas" panose="020B0609020204030204" pitchFamily="49" charset="0"/>
              </a:rPr>
              <a:t>foreach (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var</a:t>
            </a:r>
            <a:r>
              <a:rPr lang="da-DK" sz="3200" b="1">
                <a:latin typeface="Consolas" panose="020B0609020204030204" pitchFamily="49" charset="0"/>
              </a:rPr>
              <a:t> age 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in</a:t>
            </a:r>
            <a:r>
              <a:rPr lang="da-DK" sz="3200" b="1">
                <a:latin typeface="Consolas" panose="020B0609020204030204" pitchFamily="49" charset="0"/>
              </a:rPr>
              <a:t> ages)</a:t>
            </a:r>
          </a:p>
          <a:p>
            <a:r>
              <a:rPr lang="da-DK" sz="3200" b="1">
                <a:latin typeface="Consolas" panose="020B0609020204030204" pitchFamily="49" charset="0"/>
              </a:rPr>
              <a:t>{</a:t>
            </a:r>
          </a:p>
          <a:p>
            <a:r>
              <a:rPr lang="da-DK" sz="3200" b="1">
                <a:latin typeface="Consolas" panose="020B0609020204030204" pitchFamily="49" charset="0"/>
              </a:rPr>
              <a:t>   </a:t>
            </a:r>
            <a:r>
              <a:rPr lang="da-DK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200" b="1">
                <a:latin typeface="Consolas" panose="020B0609020204030204" pitchFamily="49" charset="0"/>
              </a:rPr>
              <a:t>.WriteLine(age);</a:t>
            </a:r>
          </a:p>
          <a:p>
            <a:r>
              <a:rPr lang="da-DK" sz="32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6" name="Rektangel 5"/>
          <p:cNvSpPr/>
          <p:nvPr/>
        </p:nvSpPr>
        <p:spPr>
          <a:xfrm>
            <a:off x="4756486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7" name="Rektangel 6"/>
          <p:cNvSpPr/>
          <p:nvPr/>
        </p:nvSpPr>
        <p:spPr>
          <a:xfrm>
            <a:off x="3284176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8" name="Rektangel 7"/>
          <p:cNvSpPr/>
          <p:nvPr/>
        </p:nvSpPr>
        <p:spPr>
          <a:xfrm>
            <a:off x="4882683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35</a:t>
            </a:r>
          </a:p>
        </p:txBody>
      </p:sp>
      <p:sp>
        <p:nvSpPr>
          <p:cNvPr id="9" name="Rektangel 8"/>
          <p:cNvSpPr/>
          <p:nvPr/>
        </p:nvSpPr>
        <p:spPr>
          <a:xfrm>
            <a:off x="1685669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429574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07626" y="1783705"/>
            <a:ext cx="10525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latin typeface="Consolas" panose="020B0609020204030204" pitchFamily="49" charset="0"/>
              </a:rPr>
              <a:t>foreach (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var</a:t>
            </a:r>
            <a:r>
              <a:rPr lang="da-DK" sz="3600" b="1">
                <a:latin typeface="Consolas" panose="020B0609020204030204" pitchFamily="49" charset="0"/>
              </a:rPr>
              <a:t> </a:t>
            </a:r>
            <a:r>
              <a:rPr lang="da-DK" sz="3600" b="1" i="1">
                <a:solidFill>
                  <a:srgbClr val="FF0000"/>
                </a:solidFill>
                <a:latin typeface="Consolas" panose="020B0609020204030204" pitchFamily="49" charset="0"/>
              </a:rPr>
              <a:t>variableName</a:t>
            </a:r>
            <a:r>
              <a:rPr lang="da-DK" sz="3600" b="1">
                <a:latin typeface="Consolas" panose="020B0609020204030204" pitchFamily="49" charset="0"/>
              </a:rPr>
              <a:t>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</a:t>
            </a:r>
            <a:r>
              <a:rPr lang="da-DK" sz="3600" b="1">
                <a:latin typeface="Consolas" panose="020B0609020204030204" pitchFamily="49" charset="0"/>
              </a:rPr>
              <a:t> </a:t>
            </a:r>
            <a:r>
              <a:rPr lang="da-DK" sz="3600" b="1" i="1">
                <a:solidFill>
                  <a:srgbClr val="FF0000"/>
                </a:solidFill>
                <a:latin typeface="Consolas" panose="020B0609020204030204" pitchFamily="49" charset="0"/>
              </a:rPr>
              <a:t>arrayName</a:t>
            </a:r>
            <a:r>
              <a:rPr lang="da-DK" sz="3600" b="1">
                <a:latin typeface="Consolas" panose="020B0609020204030204" pitchFamily="49" charset="0"/>
              </a:rPr>
              <a:t>)</a:t>
            </a:r>
          </a:p>
          <a:p>
            <a:r>
              <a:rPr lang="da-DK" sz="3600" b="1">
                <a:latin typeface="Consolas" panose="020B0609020204030204" pitchFamily="49" charset="0"/>
              </a:rPr>
              <a:t>{</a:t>
            </a:r>
          </a:p>
          <a:p>
            <a:r>
              <a:rPr lang="da-DK" sz="3600" b="1">
                <a:latin typeface="Consolas" panose="020B0609020204030204" pitchFamily="49" charset="0"/>
              </a:rPr>
              <a:t>  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600" b="1">
                <a:latin typeface="Consolas" panose="020B0609020204030204" pitchFamily="49" charset="0"/>
              </a:rPr>
              <a:t>.WriteLine(</a:t>
            </a:r>
            <a:r>
              <a:rPr lang="da-DK" sz="3600" b="1" i="1">
                <a:solidFill>
                  <a:srgbClr val="FF0000"/>
                </a:solidFill>
                <a:latin typeface="Consolas" panose="020B0609020204030204" pitchFamily="49" charset="0"/>
              </a:rPr>
              <a:t>variableName</a:t>
            </a:r>
            <a:r>
              <a:rPr lang="da-DK" sz="3600" b="1">
                <a:latin typeface="Consolas" panose="020B0609020204030204" pitchFamily="49" charset="0"/>
              </a:rPr>
              <a:t>);</a:t>
            </a:r>
          </a:p>
          <a:p>
            <a:r>
              <a:rPr lang="da-DK" sz="36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361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Array drawbacks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600" dirty="0" err="1"/>
              <a:t>Fixed</a:t>
            </a:r>
            <a:r>
              <a:rPr lang="da-DK" sz="3600" dirty="0"/>
              <a:t> </a:t>
            </a:r>
            <a:r>
              <a:rPr lang="da-DK" sz="3600" dirty="0" err="1"/>
              <a:t>size</a:t>
            </a:r>
            <a:endParaRPr lang="da-DK" sz="3600" dirty="0"/>
          </a:p>
          <a:p>
            <a:r>
              <a:rPr lang="da-DK" sz="3600" dirty="0" err="1"/>
              <a:t>When</a:t>
            </a:r>
            <a:r>
              <a:rPr lang="da-DK" sz="3600" dirty="0"/>
              <a:t> is an array element ”</a:t>
            </a:r>
            <a:r>
              <a:rPr lang="da-DK" sz="3600" dirty="0" err="1"/>
              <a:t>empty</a:t>
            </a:r>
            <a:r>
              <a:rPr lang="da-DK" sz="3600" dirty="0"/>
              <a:t>”?</a:t>
            </a:r>
          </a:p>
          <a:p>
            <a:r>
              <a:rPr lang="da-DK" sz="3600" dirty="0" err="1"/>
              <a:t>Easy</a:t>
            </a:r>
            <a:r>
              <a:rPr lang="da-DK" sz="3600" dirty="0"/>
              <a:t> to index </a:t>
            </a:r>
            <a:r>
              <a:rPr lang="da-DK" sz="3600" i="1" dirty="0"/>
              <a:t>out-of-range</a:t>
            </a:r>
          </a:p>
        </p:txBody>
      </p:sp>
    </p:spTree>
    <p:extLst>
      <p:ext uri="{BB962C8B-B14F-4D97-AF65-F5344CB8AC3E}">
        <p14:creationId xmlns:p14="http://schemas.microsoft.com/office/powerpoint/2010/main" val="1479807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Array drawbacks – Fixed size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838200" y="2657465"/>
            <a:ext cx="6265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[] ages =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3600" b="1">
                <a:latin typeface="Consolas" panose="020B0609020204030204" pitchFamily="49" charset="0"/>
              </a:rPr>
              <a:t>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[</a:t>
            </a:r>
            <a:r>
              <a:rPr lang="da-DK" sz="3600" b="1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da-DK" sz="3600" b="1">
                <a:latin typeface="Consolas" panose="020B0609020204030204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657786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Array drawbacks – Empty (?) element</a:t>
            </a:r>
            <a:endParaRPr lang="da-DK"/>
          </a:p>
        </p:txBody>
      </p:sp>
      <p:sp>
        <p:nvSpPr>
          <p:cNvPr id="4" name="Rektangel 3"/>
          <p:cNvSpPr/>
          <p:nvPr/>
        </p:nvSpPr>
        <p:spPr>
          <a:xfrm>
            <a:off x="3279899" y="287061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6" name="Rektangel 5"/>
          <p:cNvSpPr/>
          <p:nvPr/>
        </p:nvSpPr>
        <p:spPr>
          <a:xfrm>
            <a:off x="4878406" y="287061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7" name="Rektangel 6"/>
          <p:cNvSpPr/>
          <p:nvPr/>
        </p:nvSpPr>
        <p:spPr>
          <a:xfrm>
            <a:off x="6476913" y="287061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160228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Array drawbacks – Empty (?) element</a:t>
            </a:r>
            <a:endParaRPr lang="da-DK"/>
          </a:p>
        </p:txBody>
      </p:sp>
      <p:sp>
        <p:nvSpPr>
          <p:cNvPr id="4" name="Rektangel 3"/>
          <p:cNvSpPr/>
          <p:nvPr/>
        </p:nvSpPr>
        <p:spPr>
          <a:xfrm>
            <a:off x="3279899" y="287061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6" name="Rektangel 5"/>
          <p:cNvSpPr/>
          <p:nvPr/>
        </p:nvSpPr>
        <p:spPr>
          <a:xfrm>
            <a:off x="4878406" y="287061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7" name="Rektangel 6"/>
          <p:cNvSpPr/>
          <p:nvPr/>
        </p:nvSpPr>
        <p:spPr>
          <a:xfrm>
            <a:off x="6476913" y="287061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8" name="Rektangel 7"/>
          <p:cNvSpPr/>
          <p:nvPr/>
        </p:nvSpPr>
        <p:spPr>
          <a:xfrm>
            <a:off x="5004603" y="346794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9" name="Rektangel 8"/>
          <p:cNvSpPr/>
          <p:nvPr/>
        </p:nvSpPr>
        <p:spPr>
          <a:xfrm>
            <a:off x="6603110" y="346794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10" name="Rektangel 9"/>
          <p:cNvSpPr/>
          <p:nvPr/>
        </p:nvSpPr>
        <p:spPr>
          <a:xfrm>
            <a:off x="3406096" y="346794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3" name="Afrundet rektangulær billedforklaring 2"/>
          <p:cNvSpPr/>
          <p:nvPr/>
        </p:nvSpPr>
        <p:spPr>
          <a:xfrm>
            <a:off x="5737014" y="4639733"/>
            <a:ext cx="3100181" cy="1456267"/>
          </a:xfrm>
          <a:prstGeom prst="wedgeRoundRectCallout">
            <a:avLst>
              <a:gd name="adj1" fmla="val -50876"/>
              <a:gd name="adj2" fmla="val -98430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/>
              <a:t>Actual value, or  ”empty”…?</a:t>
            </a:r>
          </a:p>
        </p:txBody>
      </p:sp>
    </p:spTree>
    <p:extLst>
      <p:ext uri="{BB962C8B-B14F-4D97-AF65-F5344CB8AC3E}">
        <p14:creationId xmlns:p14="http://schemas.microsoft.com/office/powerpoint/2010/main" val="113839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Array drawbacks – Invalid index</a:t>
            </a:r>
            <a:endParaRPr lang="da-DK"/>
          </a:p>
        </p:txBody>
      </p:sp>
      <p:sp>
        <p:nvSpPr>
          <p:cNvPr id="5" name="Tekstfelt 4"/>
          <p:cNvSpPr txBox="1"/>
          <p:nvPr/>
        </p:nvSpPr>
        <p:spPr>
          <a:xfrm>
            <a:off x="838200" y="2657465"/>
            <a:ext cx="7655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[] ages =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3600" b="1">
                <a:latin typeface="Consolas" panose="020B0609020204030204" pitchFamily="49" charset="0"/>
              </a:rPr>
              <a:t>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[</a:t>
            </a:r>
            <a:r>
              <a:rPr lang="da-DK" sz="3600" b="1">
                <a:solidFill>
                  <a:srgbClr val="FF0000"/>
                </a:solidFill>
                <a:latin typeface="Consolas" panose="020B0609020204030204" pitchFamily="49" charset="0"/>
              </a:rPr>
              <a:t>-2</a:t>
            </a:r>
            <a:r>
              <a:rPr lang="da-DK" sz="3600" b="1">
                <a:latin typeface="Consolas" panose="020B0609020204030204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499370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44837"/>
          </a:xfrm>
        </p:spPr>
        <p:txBody>
          <a:bodyPr>
            <a:noAutofit/>
          </a:bodyPr>
          <a:lstStyle/>
          <a:p>
            <a:r>
              <a:rPr lang="da-DK" sz="12000" b="1"/>
              <a:t>List&lt;T&gt;</a:t>
            </a:r>
            <a:endParaRPr lang="da-DK" sz="1200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4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925057" y="668956"/>
            <a:ext cx="95724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class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DiceGame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   private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Die</a:t>
            </a:r>
            <a:r>
              <a:rPr lang="da-DK" sz="2800" b="1">
                <a:latin typeface="Consolas" panose="020B0609020204030204" pitchFamily="49" charset="0"/>
              </a:rPr>
              <a:t> _die1;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   private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Die</a:t>
            </a:r>
            <a:r>
              <a:rPr lang="da-DK" sz="2800" b="1">
                <a:latin typeface="Consolas" panose="020B0609020204030204" pitchFamily="49" charset="0"/>
              </a:rPr>
              <a:t> _die2;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   private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Die</a:t>
            </a:r>
            <a:r>
              <a:rPr lang="da-DK" sz="2800" b="1">
                <a:latin typeface="Consolas" panose="020B0609020204030204" pitchFamily="49" charset="0"/>
              </a:rPr>
              <a:t> _die3;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   private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Die</a:t>
            </a:r>
            <a:r>
              <a:rPr lang="da-DK" sz="2800" b="1">
                <a:latin typeface="Consolas" panose="020B0609020204030204" pitchFamily="49" charset="0"/>
              </a:rPr>
              <a:t> _die4;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// ...etc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Forbudstavle 1"/>
          <p:cNvSpPr/>
          <p:nvPr/>
        </p:nvSpPr>
        <p:spPr>
          <a:xfrm>
            <a:off x="6593305" y="1628423"/>
            <a:ext cx="2021305" cy="205138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7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44837"/>
          </a:xfrm>
        </p:spPr>
        <p:txBody>
          <a:bodyPr>
            <a:noAutofit/>
          </a:bodyPr>
          <a:lstStyle/>
          <a:p>
            <a:r>
              <a:rPr lang="da-DK" sz="12000" b="1"/>
              <a:t>List&lt;T&gt;</a:t>
            </a:r>
            <a:br>
              <a:rPr lang="da-DK" sz="9600"/>
            </a:br>
            <a:r>
              <a:rPr lang="da-DK" sz="4800" b="1"/>
              <a:t>a list of items of type T</a:t>
            </a:r>
            <a:endParaRPr lang="da-DK" sz="4800" b="1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7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44837"/>
          </a:xfrm>
        </p:spPr>
        <p:txBody>
          <a:bodyPr>
            <a:noAutofit/>
          </a:bodyPr>
          <a:lstStyle/>
          <a:p>
            <a:r>
              <a:rPr lang="da-DK" sz="12000" b="1"/>
              <a:t>List&lt;</a:t>
            </a:r>
            <a:r>
              <a:rPr lang="da-DK" sz="12000" b="1">
                <a:solidFill>
                  <a:srgbClr val="0070C0"/>
                </a:solidFill>
              </a:rPr>
              <a:t>int</a:t>
            </a:r>
            <a:r>
              <a:rPr lang="da-DK" sz="12000" b="1"/>
              <a:t>&gt;</a:t>
            </a:r>
            <a:br>
              <a:rPr lang="da-DK" sz="9600"/>
            </a:br>
            <a:r>
              <a:rPr lang="da-DK" sz="4800" b="1"/>
              <a:t>a list of items of type </a:t>
            </a:r>
            <a:r>
              <a:rPr lang="da-DK" sz="4800" b="1">
                <a:solidFill>
                  <a:srgbClr val="0070C0"/>
                </a:solidFill>
              </a:rPr>
              <a:t>int</a:t>
            </a:r>
          </a:p>
        </p:txBody>
      </p:sp>
    </p:spTree>
    <p:extLst>
      <p:ext uri="{BB962C8B-B14F-4D97-AF65-F5344CB8AC3E}">
        <p14:creationId xmlns:p14="http://schemas.microsoft.com/office/powerpoint/2010/main" val="119452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44837"/>
          </a:xfrm>
        </p:spPr>
        <p:txBody>
          <a:bodyPr>
            <a:noAutofit/>
          </a:bodyPr>
          <a:lstStyle/>
          <a:p>
            <a:r>
              <a:rPr lang="da-DK" sz="12000" b="1"/>
              <a:t>List&lt;</a:t>
            </a:r>
            <a:r>
              <a:rPr lang="da-DK" sz="12000" b="1">
                <a:solidFill>
                  <a:srgbClr val="0070C0"/>
                </a:solidFill>
              </a:rPr>
              <a:t>string</a:t>
            </a:r>
            <a:r>
              <a:rPr lang="da-DK" sz="12000" b="1"/>
              <a:t>&gt;</a:t>
            </a:r>
            <a:br>
              <a:rPr lang="da-DK" sz="9600"/>
            </a:br>
            <a:r>
              <a:rPr lang="da-DK" sz="4800" b="1"/>
              <a:t>a list of items of type </a:t>
            </a:r>
            <a:r>
              <a:rPr lang="da-DK" sz="4800" b="1">
                <a:solidFill>
                  <a:srgbClr val="0070C0"/>
                </a:solidFill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293957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2853" y="1122362"/>
            <a:ext cx="11474027" cy="3144837"/>
          </a:xfrm>
        </p:spPr>
        <p:txBody>
          <a:bodyPr>
            <a:noAutofit/>
          </a:bodyPr>
          <a:lstStyle/>
          <a:p>
            <a:r>
              <a:rPr lang="da-DK" sz="12000" b="1"/>
              <a:t>List&lt;</a:t>
            </a:r>
            <a:r>
              <a:rPr lang="da-DK" sz="12000" b="1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da-DK" sz="12000" b="1"/>
              <a:t>&gt;</a:t>
            </a:r>
            <a:br>
              <a:rPr lang="da-DK" sz="9600"/>
            </a:br>
            <a:r>
              <a:rPr lang="da-DK" sz="4800" b="1"/>
              <a:t>a list of (referecens to) objects of type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</a:rPr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355198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44837"/>
          </a:xfrm>
        </p:spPr>
        <p:txBody>
          <a:bodyPr>
            <a:noAutofit/>
          </a:bodyPr>
          <a:lstStyle/>
          <a:p>
            <a:r>
              <a:rPr lang="da-DK" sz="12000" b="1"/>
              <a:t>List&lt;List&lt;</a:t>
            </a:r>
            <a:r>
              <a:rPr lang="da-DK" sz="12000" b="1">
                <a:solidFill>
                  <a:srgbClr val="0070C0"/>
                </a:solidFill>
              </a:rPr>
              <a:t>int</a:t>
            </a:r>
            <a:r>
              <a:rPr lang="da-DK" sz="12000" b="1"/>
              <a:t>&gt;&gt;</a:t>
            </a:r>
            <a:br>
              <a:rPr lang="da-DK" sz="9600"/>
            </a:br>
            <a:r>
              <a:rPr lang="da-DK" sz="4800" b="1"/>
              <a:t>a list of lists of items of type </a:t>
            </a:r>
            <a:r>
              <a:rPr lang="da-DK" sz="4800" b="1">
                <a:solidFill>
                  <a:srgbClr val="0070C0"/>
                </a:solidFill>
              </a:rPr>
              <a:t>int</a:t>
            </a:r>
          </a:p>
        </p:txBody>
      </p:sp>
    </p:spTree>
    <p:extLst>
      <p:ext uri="{BB962C8B-B14F-4D97-AF65-F5344CB8AC3E}">
        <p14:creationId xmlns:p14="http://schemas.microsoft.com/office/powerpoint/2010/main" val="391041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297334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0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3600" b="1">
                <a:latin typeface="Consolas" panose="020B0609020204030204" pitchFamily="49" charset="0"/>
              </a:rPr>
              <a:t>&lt;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&gt; ages =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3600" b="1">
                <a:latin typeface="Consolas" panose="020B0609020204030204" pitchFamily="49" charset="0"/>
              </a:rPr>
              <a:t>&lt;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&gt;();</a:t>
            </a:r>
          </a:p>
        </p:txBody>
      </p:sp>
      <p:sp>
        <p:nvSpPr>
          <p:cNvPr id="10" name="Afrundet rektangulær billedforklaring 9"/>
          <p:cNvSpPr/>
          <p:nvPr/>
        </p:nvSpPr>
        <p:spPr>
          <a:xfrm>
            <a:off x="8771467" y="1574004"/>
            <a:ext cx="1137919" cy="731520"/>
          </a:xfrm>
          <a:prstGeom prst="wedgeRoundRectCallout">
            <a:avLst>
              <a:gd name="adj1" fmla="val -50876"/>
              <a:gd name="adj2" fmla="val -98430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/>
              <a:t>NB!</a:t>
            </a:r>
          </a:p>
        </p:txBody>
      </p:sp>
    </p:spTree>
    <p:extLst>
      <p:ext uri="{BB962C8B-B14F-4D97-AF65-F5344CB8AC3E}">
        <p14:creationId xmlns:p14="http://schemas.microsoft.com/office/powerpoint/2010/main" val="402648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297334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1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3600" b="1">
                <a:latin typeface="Consolas" panose="020B0609020204030204" pitchFamily="49" charset="0"/>
              </a:rPr>
              <a:t>&lt;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&gt; ages =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3600" b="1">
                <a:latin typeface="Consolas" panose="020B0609020204030204" pitchFamily="49" charset="0"/>
              </a:rPr>
              <a:t>&lt;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&gt;();</a:t>
            </a:r>
          </a:p>
          <a:p>
            <a:r>
              <a:rPr lang="da-DK" sz="3600" b="1">
                <a:latin typeface="Consolas" panose="020B0609020204030204" pitchFamily="49" charset="0"/>
              </a:rPr>
              <a:t>ages.Add(26);</a:t>
            </a:r>
          </a:p>
        </p:txBody>
      </p:sp>
      <p:sp>
        <p:nvSpPr>
          <p:cNvPr id="4" name="Rektangel 3"/>
          <p:cNvSpPr/>
          <p:nvPr/>
        </p:nvSpPr>
        <p:spPr>
          <a:xfrm>
            <a:off x="997285" y="331765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03162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1657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297334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2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3600" b="1">
                <a:latin typeface="Consolas" panose="020B0609020204030204" pitchFamily="49" charset="0"/>
              </a:rPr>
              <a:t>&lt;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&gt; ages =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36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3600" b="1">
                <a:latin typeface="Consolas" panose="020B0609020204030204" pitchFamily="49" charset="0"/>
              </a:rPr>
              <a:t>&lt;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&gt;();</a:t>
            </a:r>
          </a:p>
          <a:p>
            <a:r>
              <a:rPr lang="da-DK" sz="3600" b="1">
                <a:latin typeface="Consolas" panose="020B0609020204030204" pitchFamily="49" charset="0"/>
              </a:rPr>
              <a:t>ages.Add(26);</a:t>
            </a:r>
          </a:p>
          <a:p>
            <a:r>
              <a:rPr lang="da-DK" sz="3600" b="1">
                <a:latin typeface="Consolas" panose="020B0609020204030204" pitchFamily="49" charset="0"/>
              </a:rPr>
              <a:t>ages.Add(43);</a:t>
            </a:r>
          </a:p>
        </p:txBody>
      </p:sp>
      <p:sp>
        <p:nvSpPr>
          <p:cNvPr id="4" name="Rektangel 3"/>
          <p:cNvSpPr/>
          <p:nvPr/>
        </p:nvSpPr>
        <p:spPr>
          <a:xfrm>
            <a:off x="997285" y="3317656"/>
            <a:ext cx="1440000" cy="14400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03162" y="3914987"/>
            <a:ext cx="1187606" cy="739340"/>
          </a:xfrm>
          <a:prstGeom prst="rect">
            <a:avLst/>
          </a:prstGeom>
          <a:solidFill>
            <a:schemeClr val="accent6">
              <a:lumMod val="7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26</a:t>
            </a:r>
          </a:p>
        </p:txBody>
      </p:sp>
      <p:sp>
        <p:nvSpPr>
          <p:cNvPr id="6" name="Rektangel 5"/>
          <p:cNvSpPr/>
          <p:nvPr/>
        </p:nvSpPr>
        <p:spPr>
          <a:xfrm>
            <a:off x="2543162" y="331765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7" name="Rektangel 6"/>
          <p:cNvSpPr/>
          <p:nvPr/>
        </p:nvSpPr>
        <p:spPr>
          <a:xfrm>
            <a:off x="2649039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val="371061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297334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3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2800" b="1">
                <a:latin typeface="Consolas" panose="020B0609020204030204" pitchFamily="49" charset="0"/>
              </a:rPr>
              <a:t>&lt;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&gt; ages =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2800" b="1">
                <a:latin typeface="Consolas" panose="020B0609020204030204" pitchFamily="49" charset="0"/>
              </a:rPr>
              <a:t>&lt;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&gt;();</a:t>
            </a:r>
          </a:p>
          <a:p>
            <a:r>
              <a:rPr lang="da-DK" sz="2800" b="1">
                <a:latin typeface="Consolas" panose="020B0609020204030204" pitchFamily="49" charset="0"/>
              </a:rPr>
              <a:t>ages.Add(26);</a:t>
            </a:r>
          </a:p>
          <a:p>
            <a:r>
              <a:rPr lang="da-DK" sz="2800" b="1">
                <a:latin typeface="Consolas" panose="020B0609020204030204" pitchFamily="49" charset="0"/>
              </a:rPr>
              <a:t>ages.Add(43);</a:t>
            </a:r>
          </a:p>
          <a:p>
            <a:r>
              <a:rPr lang="da-DK" sz="2800" b="1">
                <a:latin typeface="Consolas" panose="020B0609020204030204" pitchFamily="49" charset="0"/>
              </a:rPr>
              <a:t>ages.Add(9);</a:t>
            </a:r>
          </a:p>
        </p:txBody>
      </p:sp>
      <p:sp>
        <p:nvSpPr>
          <p:cNvPr id="4" name="Rektangel 3"/>
          <p:cNvSpPr/>
          <p:nvPr/>
        </p:nvSpPr>
        <p:spPr>
          <a:xfrm>
            <a:off x="997285" y="3317656"/>
            <a:ext cx="1440000" cy="14400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03162" y="3914987"/>
            <a:ext cx="1187606" cy="739340"/>
          </a:xfrm>
          <a:prstGeom prst="rect">
            <a:avLst/>
          </a:prstGeom>
          <a:solidFill>
            <a:schemeClr val="accent6">
              <a:lumMod val="7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26</a:t>
            </a:r>
          </a:p>
        </p:txBody>
      </p:sp>
      <p:sp>
        <p:nvSpPr>
          <p:cNvPr id="6" name="Rektangel 5"/>
          <p:cNvSpPr/>
          <p:nvPr/>
        </p:nvSpPr>
        <p:spPr>
          <a:xfrm>
            <a:off x="2543162" y="3317656"/>
            <a:ext cx="1440000" cy="14400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7" name="Rektangel 6"/>
          <p:cNvSpPr/>
          <p:nvPr/>
        </p:nvSpPr>
        <p:spPr>
          <a:xfrm>
            <a:off x="2649039" y="3914987"/>
            <a:ext cx="1187606" cy="739340"/>
          </a:xfrm>
          <a:prstGeom prst="rect">
            <a:avLst/>
          </a:prstGeom>
          <a:solidFill>
            <a:schemeClr val="accent6">
              <a:lumMod val="7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43</a:t>
            </a:r>
          </a:p>
        </p:txBody>
      </p:sp>
      <p:sp>
        <p:nvSpPr>
          <p:cNvPr id="8" name="Rektangel 7"/>
          <p:cNvSpPr/>
          <p:nvPr/>
        </p:nvSpPr>
        <p:spPr>
          <a:xfrm>
            <a:off x="4089039" y="331765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9" name="Rektangel 8"/>
          <p:cNvSpPr/>
          <p:nvPr/>
        </p:nvSpPr>
        <p:spPr>
          <a:xfrm>
            <a:off x="4194916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263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982012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4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2800" b="1">
                <a:latin typeface="Consolas" panose="020B0609020204030204" pitchFamily="49" charset="0"/>
              </a:rPr>
              <a:t>&lt;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&gt; ages =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2800" b="1">
                <a:latin typeface="Consolas" panose="020B0609020204030204" pitchFamily="49" charset="0"/>
              </a:rPr>
              <a:t>&lt;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&gt;();</a:t>
            </a:r>
          </a:p>
          <a:p>
            <a:r>
              <a:rPr lang="da-DK" sz="2800" b="1">
                <a:latin typeface="Consolas" panose="020B0609020204030204" pitchFamily="49" charset="0"/>
              </a:rPr>
              <a:t>ages.Add(26);</a:t>
            </a:r>
          </a:p>
          <a:p>
            <a:r>
              <a:rPr lang="da-DK" sz="2800" b="1">
                <a:latin typeface="Consolas" panose="020B0609020204030204" pitchFamily="49" charset="0"/>
              </a:rPr>
              <a:t>ages.Add(43);</a:t>
            </a:r>
          </a:p>
          <a:p>
            <a:r>
              <a:rPr lang="da-DK" sz="2800" b="1">
                <a:latin typeface="Consolas" panose="020B0609020204030204" pitchFamily="49" charset="0"/>
              </a:rPr>
              <a:t>ages.Add(9);</a:t>
            </a:r>
          </a:p>
          <a:p>
            <a:r>
              <a:rPr lang="da-DK" sz="2800" b="1">
                <a:solidFill>
                  <a:srgbClr val="FF0000"/>
                </a:solidFill>
                <a:latin typeface="Consolas" panose="020B0609020204030204" pitchFamily="49" charset="0"/>
              </a:rPr>
              <a:t>ages.Insert(2,55);</a:t>
            </a:r>
          </a:p>
        </p:txBody>
      </p:sp>
      <p:sp>
        <p:nvSpPr>
          <p:cNvPr id="4" name="Rektangel 3"/>
          <p:cNvSpPr/>
          <p:nvPr/>
        </p:nvSpPr>
        <p:spPr>
          <a:xfrm>
            <a:off x="997285" y="3317656"/>
            <a:ext cx="1440000" cy="14400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03162" y="3914987"/>
            <a:ext cx="1187606" cy="739340"/>
          </a:xfrm>
          <a:prstGeom prst="rect">
            <a:avLst/>
          </a:prstGeom>
          <a:solidFill>
            <a:schemeClr val="accent6">
              <a:lumMod val="7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26</a:t>
            </a:r>
          </a:p>
        </p:txBody>
      </p:sp>
      <p:sp>
        <p:nvSpPr>
          <p:cNvPr id="6" name="Rektangel 5"/>
          <p:cNvSpPr/>
          <p:nvPr/>
        </p:nvSpPr>
        <p:spPr>
          <a:xfrm>
            <a:off x="2543162" y="3317656"/>
            <a:ext cx="1440000" cy="14400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7" name="Rektangel 6"/>
          <p:cNvSpPr/>
          <p:nvPr/>
        </p:nvSpPr>
        <p:spPr>
          <a:xfrm>
            <a:off x="2649039" y="3914987"/>
            <a:ext cx="1187606" cy="739340"/>
          </a:xfrm>
          <a:prstGeom prst="rect">
            <a:avLst/>
          </a:prstGeom>
          <a:solidFill>
            <a:schemeClr val="accent6">
              <a:lumMod val="7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43</a:t>
            </a:r>
          </a:p>
        </p:txBody>
      </p:sp>
      <p:sp>
        <p:nvSpPr>
          <p:cNvPr id="8" name="Rektangel 7"/>
          <p:cNvSpPr/>
          <p:nvPr/>
        </p:nvSpPr>
        <p:spPr>
          <a:xfrm>
            <a:off x="4089039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9" name="Rektangel 8"/>
          <p:cNvSpPr/>
          <p:nvPr/>
        </p:nvSpPr>
        <p:spPr>
          <a:xfrm>
            <a:off x="4194916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55</a:t>
            </a:r>
          </a:p>
        </p:txBody>
      </p:sp>
      <p:sp>
        <p:nvSpPr>
          <p:cNvPr id="10" name="Rektangel 9"/>
          <p:cNvSpPr/>
          <p:nvPr/>
        </p:nvSpPr>
        <p:spPr>
          <a:xfrm>
            <a:off x="5634916" y="3317656"/>
            <a:ext cx="1440000" cy="14400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3</a:t>
            </a:r>
          </a:p>
        </p:txBody>
      </p:sp>
      <p:sp>
        <p:nvSpPr>
          <p:cNvPr id="12" name="Rektangel 11"/>
          <p:cNvSpPr/>
          <p:nvPr/>
        </p:nvSpPr>
        <p:spPr>
          <a:xfrm>
            <a:off x="5740793" y="3914987"/>
            <a:ext cx="1187606" cy="739340"/>
          </a:xfrm>
          <a:prstGeom prst="rect">
            <a:avLst/>
          </a:prstGeom>
          <a:solidFill>
            <a:schemeClr val="accent6">
              <a:lumMod val="7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158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2867" y="1390851"/>
            <a:ext cx="4747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4800" b="1">
                <a:latin typeface="Consolas" panose="020B0609020204030204" pitchFamily="49" charset="0"/>
              </a:rPr>
              <a:t>age = 12;</a:t>
            </a:r>
          </a:p>
        </p:txBody>
      </p:sp>
    </p:spTree>
    <p:extLst>
      <p:ext uri="{BB962C8B-B14F-4D97-AF65-F5344CB8AC3E}">
        <p14:creationId xmlns:p14="http://schemas.microsoft.com/office/powerpoint/2010/main" val="42306544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982012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3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2400" b="1">
                <a:latin typeface="Consolas" panose="020B0609020204030204" pitchFamily="49" charset="0"/>
              </a:rPr>
              <a:t>&lt;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400" b="1">
                <a:latin typeface="Consolas" panose="020B0609020204030204" pitchFamily="49" charset="0"/>
              </a:rPr>
              <a:t>&gt; ages =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2400" b="1">
                <a:latin typeface="Consolas" panose="020B0609020204030204" pitchFamily="49" charset="0"/>
              </a:rPr>
              <a:t>&lt;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400" b="1">
                <a:latin typeface="Consolas" panose="020B0609020204030204" pitchFamily="49" charset="0"/>
              </a:rPr>
              <a:t>&gt;();</a:t>
            </a:r>
          </a:p>
          <a:p>
            <a:r>
              <a:rPr lang="da-DK" sz="2400" b="1">
                <a:latin typeface="Consolas" panose="020B0609020204030204" pitchFamily="49" charset="0"/>
              </a:rPr>
              <a:t>ages.Add(26);</a:t>
            </a:r>
          </a:p>
          <a:p>
            <a:r>
              <a:rPr lang="da-DK" sz="2400" b="1">
                <a:latin typeface="Consolas" panose="020B0609020204030204" pitchFamily="49" charset="0"/>
              </a:rPr>
              <a:t>ages.Add(43);</a:t>
            </a:r>
          </a:p>
          <a:p>
            <a:r>
              <a:rPr lang="da-DK" sz="2400" b="1">
                <a:latin typeface="Consolas" panose="020B0609020204030204" pitchFamily="49" charset="0"/>
              </a:rPr>
              <a:t>ages.Add(9);</a:t>
            </a:r>
          </a:p>
          <a:p>
            <a:r>
              <a:rPr lang="da-DK" sz="2400" b="1">
                <a:latin typeface="Consolas" panose="020B0609020204030204" pitchFamily="49" charset="0"/>
              </a:rPr>
              <a:t>ages.Insert(2,55);</a:t>
            </a:r>
          </a:p>
          <a:p>
            <a:r>
              <a:rPr lang="da-DK" sz="2400" b="1">
                <a:solidFill>
                  <a:srgbClr val="FF0000"/>
                </a:solidFill>
                <a:latin typeface="Consolas" panose="020B0609020204030204" pitchFamily="49" charset="0"/>
              </a:rPr>
              <a:t>ages.RemoveAt(1);</a:t>
            </a:r>
          </a:p>
        </p:txBody>
      </p:sp>
      <p:sp>
        <p:nvSpPr>
          <p:cNvPr id="4" name="Rektangel 3"/>
          <p:cNvSpPr/>
          <p:nvPr/>
        </p:nvSpPr>
        <p:spPr>
          <a:xfrm>
            <a:off x="997285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03162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26</a:t>
            </a:r>
          </a:p>
        </p:txBody>
      </p:sp>
      <p:sp>
        <p:nvSpPr>
          <p:cNvPr id="8" name="Rektangel 7"/>
          <p:cNvSpPr/>
          <p:nvPr/>
        </p:nvSpPr>
        <p:spPr>
          <a:xfrm>
            <a:off x="2543162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9" name="Rektangel 8"/>
          <p:cNvSpPr/>
          <p:nvPr/>
        </p:nvSpPr>
        <p:spPr>
          <a:xfrm>
            <a:off x="2649039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55</a:t>
            </a:r>
          </a:p>
        </p:txBody>
      </p:sp>
      <p:sp>
        <p:nvSpPr>
          <p:cNvPr id="10" name="Rektangel 9"/>
          <p:cNvSpPr/>
          <p:nvPr/>
        </p:nvSpPr>
        <p:spPr>
          <a:xfrm>
            <a:off x="4089039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12" name="Rektangel 11"/>
          <p:cNvSpPr/>
          <p:nvPr/>
        </p:nvSpPr>
        <p:spPr>
          <a:xfrm>
            <a:off x="4194916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0909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982012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2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2000" b="1">
                <a:latin typeface="Consolas" panose="020B0609020204030204" pitchFamily="49" charset="0"/>
              </a:rPr>
              <a:t>&lt;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&gt; ages = 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new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List</a:t>
            </a:r>
            <a:r>
              <a:rPr lang="da-DK" sz="2000" b="1">
                <a:latin typeface="Consolas" panose="020B0609020204030204" pitchFamily="49" charset="0"/>
              </a:rPr>
              <a:t>&lt;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&gt;();</a:t>
            </a:r>
          </a:p>
          <a:p>
            <a:r>
              <a:rPr lang="da-DK" sz="2000" b="1">
                <a:latin typeface="Consolas" panose="020B0609020204030204" pitchFamily="49" charset="0"/>
              </a:rPr>
              <a:t>ages.Add(26);</a:t>
            </a:r>
          </a:p>
          <a:p>
            <a:r>
              <a:rPr lang="da-DK" sz="2000" b="1">
                <a:latin typeface="Consolas" panose="020B0609020204030204" pitchFamily="49" charset="0"/>
              </a:rPr>
              <a:t>ages.Add(43);</a:t>
            </a:r>
          </a:p>
          <a:p>
            <a:r>
              <a:rPr lang="da-DK" sz="2000" b="1">
                <a:latin typeface="Consolas" panose="020B0609020204030204" pitchFamily="49" charset="0"/>
              </a:rPr>
              <a:t>ages.Add(9);</a:t>
            </a:r>
          </a:p>
          <a:p>
            <a:r>
              <a:rPr lang="da-DK" sz="2000" b="1">
                <a:latin typeface="Consolas" panose="020B0609020204030204" pitchFamily="49" charset="0"/>
              </a:rPr>
              <a:t>ages.Insert(2,55);</a:t>
            </a:r>
          </a:p>
          <a:p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</a:rPr>
              <a:t>ages.RemoveAt(1);</a:t>
            </a:r>
          </a:p>
          <a:p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</a:rPr>
              <a:t>ages.Remove(26);</a:t>
            </a:r>
          </a:p>
        </p:txBody>
      </p:sp>
      <p:sp>
        <p:nvSpPr>
          <p:cNvPr id="4" name="Rektangel 3"/>
          <p:cNvSpPr/>
          <p:nvPr/>
        </p:nvSpPr>
        <p:spPr>
          <a:xfrm>
            <a:off x="997285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03162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55</a:t>
            </a:r>
          </a:p>
        </p:txBody>
      </p:sp>
      <p:sp>
        <p:nvSpPr>
          <p:cNvPr id="8" name="Rektangel 7"/>
          <p:cNvSpPr/>
          <p:nvPr/>
        </p:nvSpPr>
        <p:spPr>
          <a:xfrm>
            <a:off x="2565043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9" name="Rektangel 8"/>
          <p:cNvSpPr/>
          <p:nvPr/>
        </p:nvSpPr>
        <p:spPr>
          <a:xfrm>
            <a:off x="2670920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3" name="Afrundet rektangulær billedforklaring 12"/>
          <p:cNvSpPr/>
          <p:nvPr/>
        </p:nvSpPr>
        <p:spPr>
          <a:xfrm>
            <a:off x="4005043" y="2166828"/>
            <a:ext cx="1137919" cy="731520"/>
          </a:xfrm>
          <a:prstGeom prst="wedgeRoundRectCallout">
            <a:avLst>
              <a:gd name="adj1" fmla="val -121114"/>
              <a:gd name="adj2" fmla="val 38607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/>
              <a:t>NB!</a:t>
            </a:r>
          </a:p>
        </p:txBody>
      </p:sp>
    </p:spTree>
    <p:extLst>
      <p:ext uri="{BB962C8B-B14F-4D97-AF65-F5344CB8AC3E}">
        <p14:creationId xmlns:p14="http://schemas.microsoft.com/office/powerpoint/2010/main" val="157890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982012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2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ages.Clear();</a:t>
            </a:r>
          </a:p>
        </p:txBody>
      </p:sp>
      <p:sp>
        <p:nvSpPr>
          <p:cNvPr id="4" name="Rektangel 3"/>
          <p:cNvSpPr/>
          <p:nvPr/>
        </p:nvSpPr>
        <p:spPr>
          <a:xfrm>
            <a:off x="997285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03162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55</a:t>
            </a:r>
          </a:p>
        </p:txBody>
      </p:sp>
      <p:sp>
        <p:nvSpPr>
          <p:cNvPr id="8" name="Rektangel 7"/>
          <p:cNvSpPr/>
          <p:nvPr/>
        </p:nvSpPr>
        <p:spPr>
          <a:xfrm>
            <a:off x="2565043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9" name="Rektangel 8"/>
          <p:cNvSpPr/>
          <p:nvPr/>
        </p:nvSpPr>
        <p:spPr>
          <a:xfrm>
            <a:off x="2670920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972089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982012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0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ages.Clear();</a:t>
            </a:r>
          </a:p>
        </p:txBody>
      </p:sp>
    </p:spTree>
    <p:extLst>
      <p:ext uri="{BB962C8B-B14F-4D97-AF65-F5344CB8AC3E}">
        <p14:creationId xmlns:p14="http://schemas.microsoft.com/office/powerpoint/2010/main" val="19532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982012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2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0" y="754158"/>
            <a:ext cx="10332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ages.Contains(9);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= True</a:t>
            </a:r>
          </a:p>
          <a:p>
            <a:r>
              <a:rPr lang="da-DK" sz="4800" b="1">
                <a:latin typeface="Consolas" panose="020B0609020204030204" pitchFamily="49" charset="0"/>
              </a:rPr>
              <a:t>ages.Contains(24); </a:t>
            </a:r>
            <a:r>
              <a:rPr lang="da-DK" sz="4800" b="1">
                <a:solidFill>
                  <a:srgbClr val="FF0000"/>
                </a:solidFill>
                <a:latin typeface="Consolas" panose="020B0609020204030204" pitchFamily="49" charset="0"/>
              </a:rPr>
              <a:t>// = False</a:t>
            </a:r>
          </a:p>
        </p:txBody>
      </p:sp>
      <p:sp>
        <p:nvSpPr>
          <p:cNvPr id="4" name="Rektangel 3"/>
          <p:cNvSpPr/>
          <p:nvPr/>
        </p:nvSpPr>
        <p:spPr>
          <a:xfrm>
            <a:off x="997285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03162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55</a:t>
            </a:r>
          </a:p>
        </p:txBody>
      </p:sp>
      <p:sp>
        <p:nvSpPr>
          <p:cNvPr id="8" name="Rektangel 7"/>
          <p:cNvSpPr/>
          <p:nvPr/>
        </p:nvSpPr>
        <p:spPr>
          <a:xfrm>
            <a:off x="2565043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9" name="Rektangel 8"/>
          <p:cNvSpPr/>
          <p:nvPr/>
        </p:nvSpPr>
        <p:spPr>
          <a:xfrm>
            <a:off x="2670920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803968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982012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2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ages.IndexOf(9); </a:t>
            </a:r>
            <a:r>
              <a:rPr lang="da-DK" sz="4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= 1</a:t>
            </a:r>
          </a:p>
          <a:p>
            <a:r>
              <a:rPr lang="da-DK" sz="4800" b="1">
                <a:latin typeface="Consolas" panose="020B0609020204030204" pitchFamily="49" charset="0"/>
              </a:rPr>
              <a:t>ages.IndexOf(24); </a:t>
            </a:r>
            <a:r>
              <a:rPr lang="da-DK" sz="4800" b="1">
                <a:solidFill>
                  <a:srgbClr val="FF0000"/>
                </a:solidFill>
                <a:latin typeface="Consolas" panose="020B0609020204030204" pitchFamily="49" charset="0"/>
              </a:rPr>
              <a:t>// = -1</a:t>
            </a:r>
          </a:p>
        </p:txBody>
      </p:sp>
      <p:sp>
        <p:nvSpPr>
          <p:cNvPr id="4" name="Rektangel 3"/>
          <p:cNvSpPr/>
          <p:nvPr/>
        </p:nvSpPr>
        <p:spPr>
          <a:xfrm>
            <a:off x="997285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03162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55</a:t>
            </a:r>
          </a:p>
        </p:txBody>
      </p:sp>
      <p:sp>
        <p:nvSpPr>
          <p:cNvPr id="8" name="Rektangel 7"/>
          <p:cNvSpPr/>
          <p:nvPr/>
        </p:nvSpPr>
        <p:spPr>
          <a:xfrm>
            <a:off x="2565043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9" name="Rektangel 8"/>
          <p:cNvSpPr/>
          <p:nvPr/>
        </p:nvSpPr>
        <p:spPr>
          <a:xfrm>
            <a:off x="2670920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9431848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982012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ages.Sort();</a:t>
            </a:r>
            <a:endParaRPr lang="da-DK" sz="4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997285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03162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55</a:t>
            </a:r>
          </a:p>
        </p:txBody>
      </p:sp>
      <p:sp>
        <p:nvSpPr>
          <p:cNvPr id="8" name="Rektangel 7"/>
          <p:cNvSpPr/>
          <p:nvPr/>
        </p:nvSpPr>
        <p:spPr>
          <a:xfrm>
            <a:off x="2565043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9" name="Rektangel 8"/>
          <p:cNvSpPr/>
          <p:nvPr/>
        </p:nvSpPr>
        <p:spPr>
          <a:xfrm>
            <a:off x="2670920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0" name="Rektangel 9"/>
          <p:cNvSpPr/>
          <p:nvPr/>
        </p:nvSpPr>
        <p:spPr>
          <a:xfrm>
            <a:off x="4132801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12" name="Rektangel 11"/>
          <p:cNvSpPr/>
          <p:nvPr/>
        </p:nvSpPr>
        <p:spPr>
          <a:xfrm>
            <a:off x="4238678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3" name="Rektangel 12"/>
          <p:cNvSpPr/>
          <p:nvPr/>
        </p:nvSpPr>
        <p:spPr>
          <a:xfrm>
            <a:off x="5700559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3</a:t>
            </a:r>
          </a:p>
        </p:txBody>
      </p:sp>
      <p:sp>
        <p:nvSpPr>
          <p:cNvPr id="14" name="Rektangel 13"/>
          <p:cNvSpPr/>
          <p:nvPr/>
        </p:nvSpPr>
        <p:spPr>
          <a:xfrm>
            <a:off x="5806436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29</a:t>
            </a:r>
          </a:p>
        </p:txBody>
      </p:sp>
      <p:sp>
        <p:nvSpPr>
          <p:cNvPr id="15" name="Rektangel 14"/>
          <p:cNvSpPr/>
          <p:nvPr/>
        </p:nvSpPr>
        <p:spPr>
          <a:xfrm>
            <a:off x="7268317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4</a:t>
            </a:r>
          </a:p>
        </p:txBody>
      </p:sp>
      <p:sp>
        <p:nvSpPr>
          <p:cNvPr id="16" name="Rektangel 15"/>
          <p:cNvSpPr/>
          <p:nvPr/>
        </p:nvSpPr>
        <p:spPr>
          <a:xfrm>
            <a:off x="7374194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38388839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982012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ages.Sort();</a:t>
            </a:r>
            <a:endParaRPr lang="da-DK" sz="4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997285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03162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8" name="Rektangel 7"/>
          <p:cNvSpPr/>
          <p:nvPr/>
        </p:nvSpPr>
        <p:spPr>
          <a:xfrm>
            <a:off x="2565043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9" name="Rektangel 8"/>
          <p:cNvSpPr/>
          <p:nvPr/>
        </p:nvSpPr>
        <p:spPr>
          <a:xfrm>
            <a:off x="2670920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0" name="Rektangel 9"/>
          <p:cNvSpPr/>
          <p:nvPr/>
        </p:nvSpPr>
        <p:spPr>
          <a:xfrm>
            <a:off x="4132801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12" name="Rektangel 11"/>
          <p:cNvSpPr/>
          <p:nvPr/>
        </p:nvSpPr>
        <p:spPr>
          <a:xfrm>
            <a:off x="4238678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29</a:t>
            </a:r>
          </a:p>
        </p:txBody>
      </p:sp>
      <p:sp>
        <p:nvSpPr>
          <p:cNvPr id="13" name="Rektangel 12"/>
          <p:cNvSpPr/>
          <p:nvPr/>
        </p:nvSpPr>
        <p:spPr>
          <a:xfrm>
            <a:off x="5700559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3</a:t>
            </a:r>
          </a:p>
        </p:txBody>
      </p:sp>
      <p:sp>
        <p:nvSpPr>
          <p:cNvPr id="14" name="Rektangel 13"/>
          <p:cNvSpPr/>
          <p:nvPr/>
        </p:nvSpPr>
        <p:spPr>
          <a:xfrm>
            <a:off x="5806436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41</a:t>
            </a:r>
          </a:p>
        </p:txBody>
      </p:sp>
      <p:sp>
        <p:nvSpPr>
          <p:cNvPr id="15" name="Rektangel 14"/>
          <p:cNvSpPr/>
          <p:nvPr/>
        </p:nvSpPr>
        <p:spPr>
          <a:xfrm>
            <a:off x="7268317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4</a:t>
            </a:r>
          </a:p>
        </p:txBody>
      </p:sp>
      <p:sp>
        <p:nvSpPr>
          <p:cNvPr id="16" name="Rektangel 15"/>
          <p:cNvSpPr/>
          <p:nvPr/>
        </p:nvSpPr>
        <p:spPr>
          <a:xfrm>
            <a:off x="7374194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55</a:t>
            </a:r>
          </a:p>
        </p:txBody>
      </p:sp>
    </p:spTree>
    <p:extLst>
      <p:ext uri="{BB962C8B-B14F-4D97-AF65-F5344CB8AC3E}">
        <p14:creationId xmlns:p14="http://schemas.microsoft.com/office/powerpoint/2010/main" val="412770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982012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ages[3] = 38;</a:t>
            </a:r>
            <a:endParaRPr lang="da-DK" sz="4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997285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03162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55</a:t>
            </a:r>
          </a:p>
        </p:txBody>
      </p:sp>
      <p:sp>
        <p:nvSpPr>
          <p:cNvPr id="8" name="Rektangel 7"/>
          <p:cNvSpPr/>
          <p:nvPr/>
        </p:nvSpPr>
        <p:spPr>
          <a:xfrm>
            <a:off x="2565043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9" name="Rektangel 8"/>
          <p:cNvSpPr/>
          <p:nvPr/>
        </p:nvSpPr>
        <p:spPr>
          <a:xfrm>
            <a:off x="2670920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0" name="Rektangel 9"/>
          <p:cNvSpPr/>
          <p:nvPr/>
        </p:nvSpPr>
        <p:spPr>
          <a:xfrm>
            <a:off x="4132801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12" name="Rektangel 11"/>
          <p:cNvSpPr/>
          <p:nvPr/>
        </p:nvSpPr>
        <p:spPr>
          <a:xfrm>
            <a:off x="4238678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3" name="Rektangel 12"/>
          <p:cNvSpPr/>
          <p:nvPr/>
        </p:nvSpPr>
        <p:spPr>
          <a:xfrm>
            <a:off x="5700559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3</a:t>
            </a:r>
          </a:p>
        </p:txBody>
      </p:sp>
      <p:sp>
        <p:nvSpPr>
          <p:cNvPr id="14" name="Rektangel 13"/>
          <p:cNvSpPr/>
          <p:nvPr/>
        </p:nvSpPr>
        <p:spPr>
          <a:xfrm>
            <a:off x="5806436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38</a:t>
            </a:r>
          </a:p>
        </p:txBody>
      </p:sp>
      <p:sp>
        <p:nvSpPr>
          <p:cNvPr id="15" name="Rektangel 14"/>
          <p:cNvSpPr/>
          <p:nvPr/>
        </p:nvSpPr>
        <p:spPr>
          <a:xfrm>
            <a:off x="7268317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4</a:t>
            </a:r>
          </a:p>
        </p:txBody>
      </p:sp>
      <p:sp>
        <p:nvSpPr>
          <p:cNvPr id="16" name="Rektangel 15"/>
          <p:cNvSpPr/>
          <p:nvPr/>
        </p:nvSpPr>
        <p:spPr>
          <a:xfrm>
            <a:off x="7374194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28095680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859641" y="3210560"/>
            <a:ext cx="8982012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latin typeface="Consolas" panose="020B0609020204030204" pitchFamily="49" charset="0"/>
              </a:rPr>
              <a:t>ages[1] = ages[4] - 15;</a:t>
            </a:r>
            <a:endParaRPr lang="da-DK" sz="48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997285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1103162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55</a:t>
            </a:r>
          </a:p>
        </p:txBody>
      </p:sp>
      <p:sp>
        <p:nvSpPr>
          <p:cNvPr id="8" name="Rektangel 7"/>
          <p:cNvSpPr/>
          <p:nvPr/>
        </p:nvSpPr>
        <p:spPr>
          <a:xfrm>
            <a:off x="2565043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9" name="Rektangel 8"/>
          <p:cNvSpPr/>
          <p:nvPr/>
        </p:nvSpPr>
        <p:spPr>
          <a:xfrm>
            <a:off x="2670920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26</a:t>
            </a:r>
          </a:p>
        </p:txBody>
      </p:sp>
      <p:sp>
        <p:nvSpPr>
          <p:cNvPr id="10" name="Rektangel 9"/>
          <p:cNvSpPr/>
          <p:nvPr/>
        </p:nvSpPr>
        <p:spPr>
          <a:xfrm>
            <a:off x="4132801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12" name="Rektangel 11"/>
          <p:cNvSpPr/>
          <p:nvPr/>
        </p:nvSpPr>
        <p:spPr>
          <a:xfrm>
            <a:off x="4238678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3" name="Rektangel 12"/>
          <p:cNvSpPr/>
          <p:nvPr/>
        </p:nvSpPr>
        <p:spPr>
          <a:xfrm>
            <a:off x="5700559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3</a:t>
            </a:r>
          </a:p>
        </p:txBody>
      </p:sp>
      <p:sp>
        <p:nvSpPr>
          <p:cNvPr id="14" name="Rektangel 13"/>
          <p:cNvSpPr/>
          <p:nvPr/>
        </p:nvSpPr>
        <p:spPr>
          <a:xfrm>
            <a:off x="5806436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38</a:t>
            </a:r>
          </a:p>
        </p:txBody>
      </p:sp>
      <p:sp>
        <p:nvSpPr>
          <p:cNvPr id="15" name="Rektangel 14"/>
          <p:cNvSpPr/>
          <p:nvPr/>
        </p:nvSpPr>
        <p:spPr>
          <a:xfrm>
            <a:off x="7268317" y="3317656"/>
            <a:ext cx="1440000" cy="14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4</a:t>
            </a:r>
          </a:p>
        </p:txBody>
      </p:sp>
      <p:sp>
        <p:nvSpPr>
          <p:cNvPr id="16" name="Rektangel 15"/>
          <p:cNvSpPr/>
          <p:nvPr/>
        </p:nvSpPr>
        <p:spPr>
          <a:xfrm>
            <a:off x="7374194" y="391498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177847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2867" y="1390851"/>
            <a:ext cx="4747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4800" b="1">
                <a:latin typeface="Consolas" panose="020B0609020204030204" pitchFamily="49" charset="0"/>
              </a:rPr>
              <a:t>age = 12;</a:t>
            </a:r>
          </a:p>
        </p:txBody>
      </p:sp>
      <p:sp>
        <p:nvSpPr>
          <p:cNvPr id="2" name="Rektangel 1"/>
          <p:cNvSpPr/>
          <p:nvPr/>
        </p:nvSpPr>
        <p:spPr>
          <a:xfrm>
            <a:off x="8630832" y="906349"/>
            <a:ext cx="180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age</a:t>
            </a:r>
          </a:p>
        </p:txBody>
      </p:sp>
      <p:sp>
        <p:nvSpPr>
          <p:cNvPr id="4" name="Rektangel 3"/>
          <p:cNvSpPr/>
          <p:nvPr/>
        </p:nvSpPr>
        <p:spPr>
          <a:xfrm>
            <a:off x="8937029" y="1713654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89689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429173" y="3251200"/>
            <a:ext cx="8297334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da-DK" sz="3600"/>
              <a:t>Count = 3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>
                <a:latin typeface="Consolas" panose="020B0609020204030204" pitchFamily="49" charset="0"/>
              </a:rPr>
              <a:t>for (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200" b="1">
                <a:latin typeface="Consolas" panose="020B0609020204030204" pitchFamily="49" charset="0"/>
              </a:rPr>
              <a:t> i = 0; i &lt; ages.</a:t>
            </a:r>
            <a:r>
              <a:rPr lang="da-DK" sz="3200" b="1">
                <a:solidFill>
                  <a:srgbClr val="FF0000"/>
                </a:solidFill>
                <a:latin typeface="Consolas" panose="020B0609020204030204" pitchFamily="49" charset="0"/>
              </a:rPr>
              <a:t>Count</a:t>
            </a:r>
            <a:r>
              <a:rPr lang="da-DK" sz="3200" b="1">
                <a:latin typeface="Consolas" panose="020B0609020204030204" pitchFamily="49" charset="0"/>
              </a:rPr>
              <a:t>; i++)</a:t>
            </a:r>
          </a:p>
          <a:p>
            <a:r>
              <a:rPr lang="da-DK" sz="3200" b="1">
                <a:latin typeface="Consolas" panose="020B0609020204030204" pitchFamily="49" charset="0"/>
              </a:rPr>
              <a:t>{</a:t>
            </a:r>
          </a:p>
          <a:p>
            <a:r>
              <a:rPr lang="da-DK" sz="3200" b="1">
                <a:latin typeface="Consolas" panose="020B0609020204030204" pitchFamily="49" charset="0"/>
              </a:rPr>
              <a:t>   </a:t>
            </a:r>
            <a:r>
              <a:rPr lang="da-DK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200" b="1">
                <a:latin typeface="Consolas" panose="020B0609020204030204" pitchFamily="49" charset="0"/>
              </a:rPr>
              <a:t>.WriteLine(ages[i]);</a:t>
            </a:r>
          </a:p>
          <a:p>
            <a:r>
              <a:rPr lang="da-DK" sz="32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6" name="Rektangel 5"/>
          <p:cNvSpPr/>
          <p:nvPr/>
        </p:nvSpPr>
        <p:spPr>
          <a:xfrm>
            <a:off x="4756486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7" name="Rektangel 6"/>
          <p:cNvSpPr/>
          <p:nvPr/>
        </p:nvSpPr>
        <p:spPr>
          <a:xfrm>
            <a:off x="3284176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8" name="Rektangel 7"/>
          <p:cNvSpPr/>
          <p:nvPr/>
        </p:nvSpPr>
        <p:spPr>
          <a:xfrm>
            <a:off x="4882683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35</a:t>
            </a:r>
          </a:p>
        </p:txBody>
      </p:sp>
      <p:sp>
        <p:nvSpPr>
          <p:cNvPr id="9" name="Rektangel 8"/>
          <p:cNvSpPr/>
          <p:nvPr/>
        </p:nvSpPr>
        <p:spPr>
          <a:xfrm>
            <a:off x="1685669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5193273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1429173" y="3251200"/>
            <a:ext cx="8297334" cy="16323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endParaRPr lang="da-DK" sz="3600"/>
          </a:p>
        </p:txBody>
      </p:sp>
      <p:sp>
        <p:nvSpPr>
          <p:cNvPr id="11" name="Tekstfelt 10"/>
          <p:cNvSpPr txBox="1"/>
          <p:nvPr/>
        </p:nvSpPr>
        <p:spPr>
          <a:xfrm>
            <a:off x="859641" y="754158"/>
            <a:ext cx="92123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>
                <a:latin typeface="Consolas" panose="020B0609020204030204" pitchFamily="49" charset="0"/>
              </a:rPr>
              <a:t>foreach (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var</a:t>
            </a:r>
            <a:r>
              <a:rPr lang="da-DK" sz="3200" b="1">
                <a:latin typeface="Consolas" panose="020B0609020204030204" pitchFamily="49" charset="0"/>
              </a:rPr>
              <a:t> age 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in</a:t>
            </a:r>
            <a:r>
              <a:rPr lang="da-DK" sz="3200" b="1">
                <a:latin typeface="Consolas" panose="020B0609020204030204" pitchFamily="49" charset="0"/>
              </a:rPr>
              <a:t> ages)</a:t>
            </a:r>
          </a:p>
          <a:p>
            <a:r>
              <a:rPr lang="da-DK" sz="3200" b="1">
                <a:latin typeface="Consolas" panose="020B0609020204030204" pitchFamily="49" charset="0"/>
              </a:rPr>
              <a:t>{</a:t>
            </a:r>
          </a:p>
          <a:p>
            <a:r>
              <a:rPr lang="da-DK" sz="3200" b="1">
                <a:latin typeface="Consolas" panose="020B0609020204030204" pitchFamily="49" charset="0"/>
              </a:rPr>
              <a:t>   </a:t>
            </a:r>
            <a:r>
              <a:rPr lang="da-DK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sz="3200" b="1">
                <a:latin typeface="Consolas" panose="020B0609020204030204" pitchFamily="49" charset="0"/>
              </a:rPr>
              <a:t>.WriteLine(age);</a:t>
            </a:r>
          </a:p>
          <a:p>
            <a:r>
              <a:rPr lang="da-DK" sz="32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6" name="Rektangel 5"/>
          <p:cNvSpPr/>
          <p:nvPr/>
        </p:nvSpPr>
        <p:spPr>
          <a:xfrm>
            <a:off x="4756486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  <p:sp>
        <p:nvSpPr>
          <p:cNvPr id="7" name="Rektangel 6"/>
          <p:cNvSpPr/>
          <p:nvPr/>
        </p:nvSpPr>
        <p:spPr>
          <a:xfrm>
            <a:off x="3284176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8" name="Rektangel 7"/>
          <p:cNvSpPr/>
          <p:nvPr/>
        </p:nvSpPr>
        <p:spPr>
          <a:xfrm>
            <a:off x="4882683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35</a:t>
            </a:r>
          </a:p>
        </p:txBody>
      </p:sp>
      <p:sp>
        <p:nvSpPr>
          <p:cNvPr id="9" name="Rektangel 8"/>
          <p:cNvSpPr/>
          <p:nvPr/>
        </p:nvSpPr>
        <p:spPr>
          <a:xfrm>
            <a:off x="1685669" y="3955627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17</a:t>
            </a:r>
          </a:p>
        </p:txBody>
      </p:sp>
      <p:sp>
        <p:nvSpPr>
          <p:cNvPr id="12" name="Afrundet rektangulær billedforklaring 11"/>
          <p:cNvSpPr/>
          <p:nvPr/>
        </p:nvSpPr>
        <p:spPr>
          <a:xfrm>
            <a:off x="8033173" y="427155"/>
            <a:ext cx="3224106" cy="1456267"/>
          </a:xfrm>
          <a:prstGeom prst="wedgeRoundRectCallout">
            <a:avLst>
              <a:gd name="adj1" fmla="val -87851"/>
              <a:gd name="adj2" fmla="val 25291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/>
              <a:t>Same syntax as for arrays</a:t>
            </a:r>
          </a:p>
        </p:txBody>
      </p:sp>
    </p:spTree>
    <p:extLst>
      <p:ext uri="{BB962C8B-B14F-4D97-AF65-F5344CB8AC3E}">
        <p14:creationId xmlns:p14="http://schemas.microsoft.com/office/powerpoint/2010/main" val="404211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ky 2"/>
          <p:cNvSpPr/>
          <p:nvPr/>
        </p:nvSpPr>
        <p:spPr>
          <a:xfrm>
            <a:off x="433493" y="2816261"/>
            <a:ext cx="9150774" cy="3625179"/>
          </a:xfrm>
          <a:prstGeom prst="clou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felt 10"/>
          <p:cNvSpPr txBox="1"/>
          <p:nvPr/>
        </p:nvSpPr>
        <p:spPr>
          <a:xfrm>
            <a:off x="8256121" y="557731"/>
            <a:ext cx="3664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>
                <a:latin typeface="Consolas" panose="020B0609020204030204" pitchFamily="49" charset="0"/>
              </a:rPr>
              <a:t>foreach (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var</a:t>
            </a:r>
            <a:r>
              <a:rPr lang="da-DK" b="1">
                <a:latin typeface="Consolas" panose="020B0609020204030204" pitchFamily="49" charset="0"/>
              </a:rPr>
              <a:t> age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in</a:t>
            </a:r>
            <a:r>
              <a:rPr lang="da-DK" b="1">
                <a:latin typeface="Consolas" panose="020B0609020204030204" pitchFamily="49" charset="0"/>
              </a:rPr>
              <a:t> ages)</a:t>
            </a:r>
          </a:p>
          <a:p>
            <a:r>
              <a:rPr lang="da-DK" b="1">
                <a:latin typeface="Consolas" panose="020B0609020204030204" pitchFamily="49" charset="0"/>
              </a:rPr>
              <a:t>{</a:t>
            </a:r>
          </a:p>
          <a:p>
            <a:r>
              <a:rPr lang="da-DK" b="1">
                <a:latin typeface="Consolas" panose="020B0609020204030204" pitchFamily="49" charset="0"/>
              </a:rPr>
              <a:t>   </a:t>
            </a:r>
            <a:r>
              <a:rPr lang="da-DK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b="1">
                <a:latin typeface="Consolas" panose="020B0609020204030204" pitchFamily="49" charset="0"/>
              </a:rPr>
              <a:t>.WriteLine(age);</a:t>
            </a:r>
          </a:p>
          <a:p>
            <a:r>
              <a:rPr lang="da-DK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Rektangel 1"/>
          <p:cNvSpPr/>
          <p:nvPr/>
        </p:nvSpPr>
        <p:spPr>
          <a:xfrm>
            <a:off x="1624067" y="3900331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3600"/>
          </a:p>
        </p:txBody>
      </p:sp>
      <p:sp>
        <p:nvSpPr>
          <p:cNvPr id="5" name="Rektangel 4"/>
          <p:cNvSpPr/>
          <p:nvPr/>
        </p:nvSpPr>
        <p:spPr>
          <a:xfrm>
            <a:off x="3847165" y="4620331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3600"/>
          </a:p>
        </p:txBody>
      </p:sp>
      <p:sp>
        <p:nvSpPr>
          <p:cNvPr id="6" name="Rektangel 5"/>
          <p:cNvSpPr/>
          <p:nvPr/>
        </p:nvSpPr>
        <p:spPr>
          <a:xfrm>
            <a:off x="6619153" y="3438364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3600"/>
          </a:p>
        </p:txBody>
      </p:sp>
      <p:sp>
        <p:nvSpPr>
          <p:cNvPr id="7" name="Rektangel 6"/>
          <p:cNvSpPr/>
          <p:nvPr/>
        </p:nvSpPr>
        <p:spPr>
          <a:xfrm>
            <a:off x="3973362" y="5217662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8" name="Rektangel 7"/>
          <p:cNvSpPr/>
          <p:nvPr/>
        </p:nvSpPr>
        <p:spPr>
          <a:xfrm>
            <a:off x="6745350" y="4035695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35</a:t>
            </a:r>
          </a:p>
        </p:txBody>
      </p:sp>
      <p:sp>
        <p:nvSpPr>
          <p:cNvPr id="9" name="Rektangel 8"/>
          <p:cNvSpPr/>
          <p:nvPr/>
        </p:nvSpPr>
        <p:spPr>
          <a:xfrm>
            <a:off x="1750264" y="4497662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17</a:t>
            </a:r>
          </a:p>
        </p:txBody>
      </p:sp>
      <p:sp>
        <p:nvSpPr>
          <p:cNvPr id="10" name="Afrundet rektangulær billedforklaring 9"/>
          <p:cNvSpPr/>
          <p:nvPr/>
        </p:nvSpPr>
        <p:spPr>
          <a:xfrm>
            <a:off x="352622" y="2693733"/>
            <a:ext cx="2115801" cy="744631"/>
          </a:xfrm>
          <a:prstGeom prst="wedgeRoundRectCallout">
            <a:avLst>
              <a:gd name="adj1" fmla="val 54287"/>
              <a:gd name="adj2" fmla="val 106248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/>
              <a:t>Start</a:t>
            </a:r>
          </a:p>
        </p:txBody>
      </p:sp>
      <p:sp>
        <p:nvSpPr>
          <p:cNvPr id="12" name="Afrundet rektangulær billedforklaring 11"/>
          <p:cNvSpPr/>
          <p:nvPr/>
        </p:nvSpPr>
        <p:spPr>
          <a:xfrm>
            <a:off x="8009589" y="5128151"/>
            <a:ext cx="2115801" cy="744631"/>
          </a:xfrm>
          <a:prstGeom prst="wedgeRoundRectCallout">
            <a:avLst>
              <a:gd name="adj1" fmla="val -73765"/>
              <a:gd name="adj2" fmla="val -78405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1315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ky 2"/>
          <p:cNvSpPr/>
          <p:nvPr/>
        </p:nvSpPr>
        <p:spPr>
          <a:xfrm>
            <a:off x="433493" y="2816261"/>
            <a:ext cx="9150774" cy="3625179"/>
          </a:xfrm>
          <a:prstGeom prst="clou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felt 10"/>
          <p:cNvSpPr txBox="1"/>
          <p:nvPr/>
        </p:nvSpPr>
        <p:spPr>
          <a:xfrm>
            <a:off x="8256121" y="557731"/>
            <a:ext cx="3664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>
                <a:latin typeface="Consolas" panose="020B0609020204030204" pitchFamily="49" charset="0"/>
              </a:rPr>
              <a:t>foreach (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var</a:t>
            </a:r>
            <a:r>
              <a:rPr lang="da-DK" b="1">
                <a:latin typeface="Consolas" panose="020B0609020204030204" pitchFamily="49" charset="0"/>
              </a:rPr>
              <a:t> age </a:t>
            </a:r>
            <a:r>
              <a:rPr lang="da-DK" b="1">
                <a:solidFill>
                  <a:srgbClr val="0070C0"/>
                </a:solidFill>
                <a:latin typeface="Consolas" panose="020B0609020204030204" pitchFamily="49" charset="0"/>
              </a:rPr>
              <a:t>in</a:t>
            </a:r>
            <a:r>
              <a:rPr lang="da-DK" b="1">
                <a:latin typeface="Consolas" panose="020B0609020204030204" pitchFamily="49" charset="0"/>
              </a:rPr>
              <a:t> ages)</a:t>
            </a:r>
          </a:p>
          <a:p>
            <a:r>
              <a:rPr lang="da-DK" b="1">
                <a:latin typeface="Consolas" panose="020B0609020204030204" pitchFamily="49" charset="0"/>
              </a:rPr>
              <a:t>{</a:t>
            </a:r>
          </a:p>
          <a:p>
            <a:r>
              <a:rPr lang="da-DK" b="1">
                <a:latin typeface="Consolas" panose="020B0609020204030204" pitchFamily="49" charset="0"/>
              </a:rPr>
              <a:t>   </a:t>
            </a:r>
            <a:r>
              <a:rPr lang="da-DK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da-DK" b="1">
                <a:latin typeface="Consolas" panose="020B0609020204030204" pitchFamily="49" charset="0"/>
              </a:rPr>
              <a:t>.WriteLine(age);</a:t>
            </a:r>
          </a:p>
          <a:p>
            <a:r>
              <a:rPr lang="da-DK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Rektangel 1"/>
          <p:cNvSpPr/>
          <p:nvPr/>
        </p:nvSpPr>
        <p:spPr>
          <a:xfrm>
            <a:off x="1624067" y="3900331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3600"/>
          </a:p>
        </p:txBody>
      </p:sp>
      <p:sp>
        <p:nvSpPr>
          <p:cNvPr id="5" name="Rektangel 4"/>
          <p:cNvSpPr/>
          <p:nvPr/>
        </p:nvSpPr>
        <p:spPr>
          <a:xfrm>
            <a:off x="3847165" y="4620331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3600"/>
          </a:p>
        </p:txBody>
      </p:sp>
      <p:sp>
        <p:nvSpPr>
          <p:cNvPr id="6" name="Rektangel 5"/>
          <p:cNvSpPr/>
          <p:nvPr/>
        </p:nvSpPr>
        <p:spPr>
          <a:xfrm>
            <a:off x="6619153" y="3438364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3600"/>
          </a:p>
        </p:txBody>
      </p:sp>
      <p:sp>
        <p:nvSpPr>
          <p:cNvPr id="7" name="Rektangel 6"/>
          <p:cNvSpPr/>
          <p:nvPr/>
        </p:nvSpPr>
        <p:spPr>
          <a:xfrm>
            <a:off x="3973362" y="5217662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8" name="Rektangel 7"/>
          <p:cNvSpPr/>
          <p:nvPr/>
        </p:nvSpPr>
        <p:spPr>
          <a:xfrm>
            <a:off x="6745350" y="4035695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35</a:t>
            </a:r>
          </a:p>
        </p:txBody>
      </p:sp>
      <p:sp>
        <p:nvSpPr>
          <p:cNvPr id="9" name="Rektangel 8"/>
          <p:cNvSpPr/>
          <p:nvPr/>
        </p:nvSpPr>
        <p:spPr>
          <a:xfrm>
            <a:off x="1750264" y="4497662"/>
            <a:ext cx="1187606" cy="739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>
                <a:solidFill>
                  <a:srgbClr val="FFFF00"/>
                </a:solidFill>
              </a:rPr>
              <a:t>17</a:t>
            </a:r>
          </a:p>
        </p:txBody>
      </p:sp>
      <p:sp>
        <p:nvSpPr>
          <p:cNvPr id="10" name="Afrundet rektangulær billedforklaring 9"/>
          <p:cNvSpPr/>
          <p:nvPr/>
        </p:nvSpPr>
        <p:spPr>
          <a:xfrm>
            <a:off x="352622" y="2693733"/>
            <a:ext cx="2115801" cy="744631"/>
          </a:xfrm>
          <a:prstGeom prst="wedgeRoundRectCallout">
            <a:avLst>
              <a:gd name="adj1" fmla="val 54287"/>
              <a:gd name="adj2" fmla="val 106248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/>
              <a:t>Start</a:t>
            </a:r>
          </a:p>
        </p:txBody>
      </p:sp>
      <p:sp>
        <p:nvSpPr>
          <p:cNvPr id="12" name="Afrundet rektangulær billedforklaring 11"/>
          <p:cNvSpPr/>
          <p:nvPr/>
        </p:nvSpPr>
        <p:spPr>
          <a:xfrm>
            <a:off x="8009589" y="5128151"/>
            <a:ext cx="2115801" cy="744631"/>
          </a:xfrm>
          <a:prstGeom prst="wedgeRoundRectCallout">
            <a:avLst>
              <a:gd name="adj1" fmla="val -73765"/>
              <a:gd name="adj2" fmla="val -78405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/>
              <a:t>End</a:t>
            </a:r>
          </a:p>
        </p:txBody>
      </p:sp>
      <p:cxnSp>
        <p:nvCxnSpPr>
          <p:cNvPr id="13" name="Lige pilforbindelse 12"/>
          <p:cNvCxnSpPr>
            <a:stCxn id="2" idx="3"/>
            <a:endCxn id="5" idx="1"/>
          </p:cNvCxnSpPr>
          <p:nvPr/>
        </p:nvCxnSpPr>
        <p:spPr>
          <a:xfrm>
            <a:off x="3064067" y="4620331"/>
            <a:ext cx="783098" cy="720000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>
            <a:stCxn id="5" idx="3"/>
            <a:endCxn id="6" idx="1"/>
          </p:cNvCxnSpPr>
          <p:nvPr/>
        </p:nvCxnSpPr>
        <p:spPr>
          <a:xfrm flipV="1">
            <a:off x="5287165" y="4158364"/>
            <a:ext cx="1331988" cy="1181967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20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6265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[] ages =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3600" b="1">
                <a:latin typeface="Consolas" panose="020B0609020204030204" pitchFamily="49" charset="0"/>
              </a:rPr>
              <a:t> </a:t>
            </a:r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3600" b="1">
                <a:latin typeface="Consolas" panose="020B0609020204030204" pitchFamily="49" charset="0"/>
              </a:rPr>
              <a:t>[3];</a:t>
            </a:r>
          </a:p>
        </p:txBody>
      </p:sp>
      <p:sp>
        <p:nvSpPr>
          <p:cNvPr id="2" name="Rektangel 1"/>
          <p:cNvSpPr/>
          <p:nvPr/>
        </p:nvSpPr>
        <p:spPr>
          <a:xfrm>
            <a:off x="1559472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0</a:t>
            </a:r>
          </a:p>
        </p:txBody>
      </p:sp>
      <p:sp>
        <p:nvSpPr>
          <p:cNvPr id="5" name="Rektangel 4"/>
          <p:cNvSpPr/>
          <p:nvPr/>
        </p:nvSpPr>
        <p:spPr>
          <a:xfrm>
            <a:off x="3157979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1</a:t>
            </a:r>
          </a:p>
        </p:txBody>
      </p:sp>
      <p:sp>
        <p:nvSpPr>
          <p:cNvPr id="6" name="Rektangel 5"/>
          <p:cNvSpPr/>
          <p:nvPr/>
        </p:nvSpPr>
        <p:spPr>
          <a:xfrm>
            <a:off x="4756486" y="3358296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36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2940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44837"/>
          </a:xfrm>
        </p:spPr>
        <p:txBody>
          <a:bodyPr>
            <a:noAutofit/>
          </a:bodyPr>
          <a:lstStyle/>
          <a:p>
            <a:r>
              <a:rPr lang="da-DK" sz="9600" b="1"/>
              <a:t>T[ ] … = </a:t>
            </a:r>
            <a:r>
              <a:rPr lang="da-DK" sz="9600" b="1">
                <a:solidFill>
                  <a:srgbClr val="0070C0"/>
                </a:solidFill>
              </a:rPr>
              <a:t>new</a:t>
            </a:r>
            <a:r>
              <a:rPr lang="da-DK" sz="9600" b="1"/>
              <a:t> T[</a:t>
            </a:r>
            <a:r>
              <a:rPr lang="da-DK" sz="9600" b="1" i="1"/>
              <a:t>n</a:t>
            </a:r>
            <a:r>
              <a:rPr lang="da-DK" sz="9600" b="1"/>
              <a:t>]</a:t>
            </a:r>
            <a:br>
              <a:rPr lang="da-DK" sz="9600"/>
            </a:br>
            <a:endParaRPr lang="da-DK" sz="480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7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44837"/>
          </a:xfrm>
        </p:spPr>
        <p:txBody>
          <a:bodyPr>
            <a:noAutofit/>
          </a:bodyPr>
          <a:lstStyle/>
          <a:p>
            <a:r>
              <a:rPr lang="da-DK" sz="9600" b="1"/>
              <a:t>T[ ] … = </a:t>
            </a:r>
            <a:r>
              <a:rPr lang="da-DK" sz="9600" b="1">
                <a:solidFill>
                  <a:srgbClr val="0070C0"/>
                </a:solidFill>
              </a:rPr>
              <a:t>new</a:t>
            </a:r>
            <a:r>
              <a:rPr lang="da-DK" sz="9600" b="1"/>
              <a:t> T[</a:t>
            </a:r>
            <a:r>
              <a:rPr lang="da-DK" sz="9600" b="1" i="1"/>
              <a:t>n</a:t>
            </a:r>
            <a:r>
              <a:rPr lang="da-DK" sz="9600" b="1"/>
              <a:t>]</a:t>
            </a:r>
            <a:br>
              <a:rPr lang="da-DK" sz="9600"/>
            </a:br>
            <a:r>
              <a:rPr lang="da-DK" sz="4800" b="1"/>
              <a:t>an array of </a:t>
            </a:r>
            <a:r>
              <a:rPr lang="da-DK" sz="4800" b="1" i="1"/>
              <a:t>n</a:t>
            </a:r>
            <a:r>
              <a:rPr lang="da-DK" sz="4800" b="1"/>
              <a:t> elements of type T</a:t>
            </a:r>
            <a:endParaRPr lang="da-DK" sz="4800" b="1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1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8567" y="1122362"/>
            <a:ext cx="10547685" cy="3144837"/>
          </a:xfrm>
        </p:spPr>
        <p:txBody>
          <a:bodyPr>
            <a:noAutofit/>
          </a:bodyPr>
          <a:lstStyle/>
          <a:p>
            <a:r>
              <a:rPr lang="da-DK" sz="9600" b="1">
                <a:solidFill>
                  <a:srgbClr val="0070C0"/>
                </a:solidFill>
              </a:rPr>
              <a:t>int</a:t>
            </a:r>
            <a:r>
              <a:rPr lang="da-DK" sz="9600" b="1"/>
              <a:t>[ ] … = </a:t>
            </a:r>
            <a:r>
              <a:rPr lang="da-DK" sz="9600" b="1">
                <a:solidFill>
                  <a:srgbClr val="0070C0"/>
                </a:solidFill>
              </a:rPr>
              <a:t>new</a:t>
            </a:r>
            <a:r>
              <a:rPr lang="da-DK" sz="9600" b="1"/>
              <a:t> </a:t>
            </a:r>
            <a:r>
              <a:rPr lang="da-DK" sz="9600" b="1">
                <a:solidFill>
                  <a:srgbClr val="0070C0"/>
                </a:solidFill>
              </a:rPr>
              <a:t>int</a:t>
            </a:r>
            <a:r>
              <a:rPr lang="da-DK" sz="9600" b="1"/>
              <a:t>[3]</a:t>
            </a:r>
            <a:br>
              <a:rPr lang="da-DK" sz="9600"/>
            </a:br>
            <a:r>
              <a:rPr lang="da-DK" sz="4800" b="1"/>
              <a:t>an array of 3 elements of type </a:t>
            </a:r>
            <a:r>
              <a:rPr lang="da-DK" sz="4800" b="1">
                <a:solidFill>
                  <a:srgbClr val="0070C0"/>
                </a:solidFill>
              </a:rPr>
              <a:t>int</a:t>
            </a:r>
          </a:p>
        </p:txBody>
      </p:sp>
    </p:spTree>
    <p:extLst>
      <p:ext uri="{BB962C8B-B14F-4D97-AF65-F5344CB8AC3E}">
        <p14:creationId xmlns:p14="http://schemas.microsoft.com/office/powerpoint/2010/main" val="298296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1182</Words>
  <Application>Microsoft Office PowerPoint</Application>
  <PresentationFormat>Widescreen</PresentationFormat>
  <Paragraphs>338</Paragraphs>
  <Slides>53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53</vt:i4>
      </vt:variant>
    </vt:vector>
  </HeadingPairs>
  <TitlesOfParts>
    <vt:vector size="58" baseType="lpstr">
      <vt:lpstr>Arial</vt:lpstr>
      <vt:lpstr>Calibri</vt:lpstr>
      <vt:lpstr>Calibri Light</vt:lpstr>
      <vt:lpstr>Consolas</vt:lpstr>
      <vt:lpstr>Office-tema</vt:lpstr>
      <vt:lpstr>List  (array)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T[ ] … = new T[n] </vt:lpstr>
      <vt:lpstr>T[ ] … = new T[n] an array of n elements of type T</vt:lpstr>
      <vt:lpstr>int[ ] … = new int[3] an array of 3 elements of type int</vt:lpstr>
      <vt:lpstr>string[ ] … = new string[3] an array of 3 elements of type string</vt:lpstr>
      <vt:lpstr>Car[ ] … = new Car[3] an array of 3 (references to) objects of type Car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Array drawbacks</vt:lpstr>
      <vt:lpstr>Array drawbacks – Fixed size</vt:lpstr>
      <vt:lpstr>Array drawbacks – Empty (?) element</vt:lpstr>
      <vt:lpstr>Array drawbacks – Empty (?) element</vt:lpstr>
      <vt:lpstr>Array drawbacks – Invalid index</vt:lpstr>
      <vt:lpstr>List&lt;T&gt;</vt:lpstr>
      <vt:lpstr>List&lt;T&gt; a list of items of type T</vt:lpstr>
      <vt:lpstr>List&lt;int&gt; a list of items of type int</vt:lpstr>
      <vt:lpstr>List&lt;string&gt; a list of items of type string</vt:lpstr>
      <vt:lpstr>List&lt;Car&gt; a list of (referecens to) objects of type Car</vt:lpstr>
      <vt:lpstr>List&lt;List&lt;int&gt;&gt; a list of lists of items of type int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81</cp:revision>
  <dcterms:created xsi:type="dcterms:W3CDTF">2017-09-05T14:00:27Z</dcterms:created>
  <dcterms:modified xsi:type="dcterms:W3CDTF">2022-08-11T10:23:11Z</dcterms:modified>
</cp:coreProperties>
</file>