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307" r:id="rId4"/>
    <p:sldId id="308" r:id="rId5"/>
    <p:sldId id="309" r:id="rId6"/>
    <p:sldId id="310" r:id="rId7"/>
    <p:sldId id="311" r:id="rId8"/>
    <p:sldId id="312" r:id="rId9"/>
    <p:sldId id="257" r:id="rId10"/>
    <p:sldId id="299" r:id="rId11"/>
    <p:sldId id="300" r:id="rId12"/>
    <p:sldId id="301" r:id="rId13"/>
    <p:sldId id="313" r:id="rId14"/>
    <p:sldId id="298" r:id="rId15"/>
    <p:sldId id="302" r:id="rId16"/>
    <p:sldId id="303" r:id="rId17"/>
    <p:sldId id="304" r:id="rId18"/>
    <p:sldId id="314" r:id="rId19"/>
    <p:sldId id="305" r:id="rId20"/>
    <p:sldId id="306" r:id="rId21"/>
    <p:sldId id="315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9600"/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V="1">
            <a:off x="4632160" y="2051384"/>
            <a:ext cx="0" cy="251660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2051384"/>
            <a:ext cx="0" cy="2516605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276169" y="851055"/>
            <a:ext cx="2896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/>
              <a:t>&amp;&amp;</a:t>
            </a:r>
            <a:r>
              <a:rPr lang="da-DK" sz="720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17" name="Smilende ansigt 16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50428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V="1">
            <a:off x="4632160" y="2051384"/>
            <a:ext cx="0" cy="2516605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2051384"/>
            <a:ext cx="0" cy="251660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276169" y="851055"/>
            <a:ext cx="2896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rgbClr val="FF0000"/>
                </a:solidFill>
              </a:rPr>
              <a:t>A </a:t>
            </a:r>
            <a:r>
              <a:rPr lang="da-DK" sz="7200"/>
              <a:t>&amp;&amp;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7" name="Smilende ansigt 16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100022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V="1">
            <a:off x="4632160" y="2051384"/>
            <a:ext cx="0" cy="251660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2051384"/>
            <a:ext cx="0" cy="251660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276169" y="851055"/>
            <a:ext cx="2896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/>
              <a:t>&amp;&amp;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7" name="Smilende ansigt 16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173940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832184" y="1515979"/>
            <a:ext cx="97770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4000">
                <a:latin typeface="Consolas" panose="020B0609020204030204" pitchFamily="49" charset="0"/>
              </a:rPr>
              <a:t> age = 14;</a:t>
            </a:r>
          </a:p>
          <a:p>
            <a:r>
              <a:rPr lang="da-DK" sz="40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000">
                <a:latin typeface="Consolas" panose="020B0609020204030204" pitchFamily="49" charset="0"/>
              </a:rPr>
              <a:t> below13 = (age &lt; 13);</a:t>
            </a:r>
          </a:p>
          <a:p>
            <a:r>
              <a:rPr lang="da-DK" sz="40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000">
                <a:latin typeface="Consolas" panose="020B0609020204030204" pitchFamily="49" charset="0"/>
              </a:rPr>
              <a:t> above19 = (age &gt; 19);</a:t>
            </a:r>
          </a:p>
          <a:p>
            <a:r>
              <a:rPr lang="da-DK" sz="40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000">
                <a:latin typeface="Consolas" panose="020B0609020204030204" pitchFamily="49" charset="0"/>
              </a:rPr>
              <a:t> notTeen = below13 || above19;</a:t>
            </a:r>
          </a:p>
        </p:txBody>
      </p:sp>
    </p:spTree>
    <p:extLst>
      <p:ext uri="{BB962C8B-B14F-4D97-AF65-F5344CB8AC3E}">
        <p14:creationId xmlns:p14="http://schemas.microsoft.com/office/powerpoint/2010/main" val="2946987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H="1" flipV="1">
            <a:off x="4656223" y="2051384"/>
            <a:ext cx="6014" cy="117025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3260556"/>
            <a:ext cx="0" cy="1247274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276169" y="851055"/>
            <a:ext cx="248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rgbClr val="FF0000"/>
                </a:solidFill>
              </a:rPr>
              <a:t>A </a:t>
            </a:r>
            <a:r>
              <a:rPr lang="da-DK" sz="7200"/>
              <a:t>||</a:t>
            </a:r>
            <a:r>
              <a:rPr lang="da-DK" sz="7200">
                <a:solidFill>
                  <a:srgbClr val="FF0000"/>
                </a:solidFill>
              </a:rPr>
              <a:t> B</a:t>
            </a:r>
          </a:p>
        </p:txBody>
      </p:sp>
      <p:cxnSp>
        <p:nvCxnSpPr>
          <p:cNvPr id="11" name="Lige forbindelse 10"/>
          <p:cNvCxnSpPr/>
          <p:nvPr/>
        </p:nvCxnSpPr>
        <p:spPr>
          <a:xfrm>
            <a:off x="4656223" y="3275778"/>
            <a:ext cx="21676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milende ansigt 14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Tekstfelt 17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846949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H="1" flipV="1">
            <a:off x="4656223" y="2051384"/>
            <a:ext cx="6014" cy="117025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3260556"/>
            <a:ext cx="0" cy="1247274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276169" y="851055"/>
            <a:ext cx="248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/>
              <a:t>||</a:t>
            </a:r>
            <a:r>
              <a:rPr lang="da-DK" sz="7200">
                <a:solidFill>
                  <a:srgbClr val="FF0000"/>
                </a:solidFill>
              </a:rPr>
              <a:t> B</a:t>
            </a:r>
          </a:p>
        </p:txBody>
      </p:sp>
      <p:cxnSp>
        <p:nvCxnSpPr>
          <p:cNvPr id="11" name="Lige forbindelse 10"/>
          <p:cNvCxnSpPr/>
          <p:nvPr/>
        </p:nvCxnSpPr>
        <p:spPr>
          <a:xfrm>
            <a:off x="4656223" y="3275778"/>
            <a:ext cx="21676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milende ansigt 14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80138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H="1" flipV="1">
            <a:off x="4656223" y="2051384"/>
            <a:ext cx="6014" cy="1170252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3260556"/>
            <a:ext cx="0" cy="1247274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276169" y="851055"/>
            <a:ext cx="248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rgbClr val="FF0000"/>
                </a:solidFill>
              </a:rPr>
              <a:t>A </a:t>
            </a:r>
            <a:r>
              <a:rPr lang="da-DK" sz="7200"/>
              <a:t>||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cxnSp>
        <p:nvCxnSpPr>
          <p:cNvPr id="11" name="Lige forbindelse 10"/>
          <p:cNvCxnSpPr/>
          <p:nvPr/>
        </p:nvCxnSpPr>
        <p:spPr>
          <a:xfrm>
            <a:off x="4656223" y="3275778"/>
            <a:ext cx="21676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milende ansigt 14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96618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H="1" flipV="1">
            <a:off x="4656223" y="2051384"/>
            <a:ext cx="6014" cy="117025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3260556"/>
            <a:ext cx="0" cy="1247274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4276169" y="851055"/>
            <a:ext cx="248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/>
              <a:t>||</a:t>
            </a:r>
            <a:r>
              <a:rPr lang="da-DK" sz="7200">
                <a:solidFill>
                  <a:srgbClr val="FF0000"/>
                </a:solidFill>
              </a:rPr>
              <a:t> </a:t>
            </a:r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cxnSp>
        <p:nvCxnSpPr>
          <p:cNvPr id="11" name="Lige forbindelse 10"/>
          <p:cNvCxnSpPr/>
          <p:nvPr/>
        </p:nvCxnSpPr>
        <p:spPr>
          <a:xfrm>
            <a:off x="4656223" y="3275778"/>
            <a:ext cx="21676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milende ansigt 14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45727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832184" y="1515979"/>
            <a:ext cx="1066990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4800">
                <a:latin typeface="Consolas" panose="020B0609020204030204" pitchFamily="49" charset="0"/>
              </a:rPr>
              <a:t> age = 14;</a:t>
            </a:r>
          </a:p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800">
                <a:latin typeface="Consolas" panose="020B0609020204030204" pitchFamily="49" charset="0"/>
              </a:rPr>
              <a:t> above12 = (age &gt; 12);</a:t>
            </a:r>
          </a:p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800">
                <a:latin typeface="Consolas" panose="020B0609020204030204" pitchFamily="49" charset="0"/>
              </a:rPr>
              <a:t> below20 = (age &lt; 20);</a:t>
            </a:r>
          </a:p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800">
                <a:latin typeface="Consolas" panose="020B0609020204030204" pitchFamily="49" charset="0"/>
              </a:rPr>
              <a:t> teen = above12 &amp;&amp; below20;</a:t>
            </a:r>
          </a:p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800">
                <a:latin typeface="Consolas" panose="020B0609020204030204" pitchFamily="49" charset="0"/>
              </a:rPr>
              <a:t> notTeen = !teen;</a:t>
            </a:r>
          </a:p>
        </p:txBody>
      </p:sp>
    </p:spTree>
    <p:extLst>
      <p:ext uri="{BB962C8B-B14F-4D97-AF65-F5344CB8AC3E}">
        <p14:creationId xmlns:p14="http://schemas.microsoft.com/office/powerpoint/2010/main" val="2636590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V="1">
            <a:off x="5636798" y="2003256"/>
            <a:ext cx="0" cy="251660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5108831" y="820978"/>
            <a:ext cx="1019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/>
              <a:t>!</a:t>
            </a:r>
            <a:r>
              <a:rPr lang="da-DK" sz="7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" name="Smilende ansigt 16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68644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182729"/>
              </p:ext>
            </p:extLst>
          </p:nvPr>
        </p:nvGraphicFramePr>
        <p:xfrm>
          <a:off x="2310062" y="1182881"/>
          <a:ext cx="7561848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31">
                  <a:extLst>
                    <a:ext uri="{9D8B030D-6E8A-4147-A177-3AD203B41FA5}">
                      <a16:colId xmlns:a16="http://schemas.microsoft.com/office/drawing/2014/main" val="47363412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935601631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4119078486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7186235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060256990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328836194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5631818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893003832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636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7378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3951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31286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285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246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3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55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V="1">
            <a:off x="5636798" y="2003256"/>
            <a:ext cx="0" cy="2516605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5108831" y="820978"/>
            <a:ext cx="1019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/>
              <a:t>!</a:t>
            </a:r>
            <a:r>
              <a:rPr lang="da-DK" sz="720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7" name="Smilende ansigt 16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12830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16266"/>
              </p:ext>
            </p:extLst>
          </p:nvPr>
        </p:nvGraphicFramePr>
        <p:xfrm>
          <a:off x="2272632" y="2349944"/>
          <a:ext cx="812800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01778626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1147665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735577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2610124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12866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/>
                        <a:t>A &amp;&amp;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/>
                        <a:t>A ||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/>
                        <a:t>!A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63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33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615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60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da-DK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636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82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3709852" y="875212"/>
            <a:ext cx="404950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0" dirty="0">
                <a:solidFill>
                  <a:schemeClr val="accent6">
                    <a:lumMod val="75000"/>
                  </a:schemeClr>
                </a:solidFill>
              </a:rPr>
              <a:t>true</a:t>
            </a:r>
          </a:p>
          <a:p>
            <a:r>
              <a:rPr lang="da-DK" sz="1600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1682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9331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7200">
                <a:latin typeface="Consolas" panose="020B0609020204030204" pitchFamily="49" charset="0"/>
              </a:rPr>
              <a:t> alive = </a:t>
            </a:r>
            <a:r>
              <a:rPr lang="da-DK" sz="7200">
                <a:solidFill>
                  <a:srgbClr val="0070C0"/>
                </a:solidFill>
                <a:latin typeface="Consolas" panose="020B0609020204030204" pitchFamily="49" charset="0"/>
              </a:rPr>
              <a:t>true</a:t>
            </a:r>
            <a:r>
              <a:rPr lang="da-DK" sz="720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6850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09700" y="1209174"/>
            <a:ext cx="90717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6000">
                <a:latin typeface="Consolas" panose="020B0609020204030204" pitchFamily="49" charset="0"/>
              </a:rPr>
              <a:t> a = 12;</a:t>
            </a:r>
          </a:p>
          <a:p>
            <a:r>
              <a:rPr lang="da-DK" sz="60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6000">
                <a:latin typeface="Consolas" panose="020B0609020204030204" pitchFamily="49" charset="0"/>
              </a:rPr>
              <a:t> b = 10;</a:t>
            </a:r>
            <a:endParaRPr lang="da-DK" sz="600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60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6000">
                <a:latin typeface="Consolas" panose="020B0609020204030204" pitchFamily="49" charset="0"/>
              </a:rPr>
              <a:t> same = (a == b);</a:t>
            </a:r>
          </a:p>
        </p:txBody>
      </p:sp>
    </p:spTree>
    <p:extLst>
      <p:ext uri="{BB962C8B-B14F-4D97-AF65-F5344CB8AC3E}">
        <p14:creationId xmlns:p14="http://schemas.microsoft.com/office/powerpoint/2010/main" val="13311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09700" y="1209174"/>
            <a:ext cx="99181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6000">
                <a:latin typeface="Consolas" panose="020B0609020204030204" pitchFamily="49" charset="0"/>
              </a:rPr>
              <a:t> a = 12;</a:t>
            </a:r>
          </a:p>
          <a:p>
            <a:r>
              <a:rPr lang="da-DK" sz="60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6000">
                <a:latin typeface="Consolas" panose="020B0609020204030204" pitchFamily="49" charset="0"/>
              </a:rPr>
              <a:t> b = 10;</a:t>
            </a:r>
            <a:endParaRPr lang="da-DK" sz="600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da-DK" sz="60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6000">
                <a:latin typeface="Consolas" panose="020B0609020204030204" pitchFamily="49" charset="0"/>
              </a:rPr>
              <a:t> greater = (a &gt; b);</a:t>
            </a:r>
          </a:p>
        </p:txBody>
      </p:sp>
    </p:spTree>
    <p:extLst>
      <p:ext uri="{BB962C8B-B14F-4D97-AF65-F5344CB8AC3E}">
        <p14:creationId xmlns:p14="http://schemas.microsoft.com/office/powerpoint/2010/main" val="70799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33833"/>
              </p:ext>
            </p:extLst>
          </p:nvPr>
        </p:nvGraphicFramePr>
        <p:xfrm>
          <a:off x="1344796" y="867469"/>
          <a:ext cx="9447529" cy="46369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34301">
                  <a:extLst>
                    <a:ext uri="{9D8B030D-6E8A-4147-A177-3AD203B41FA5}">
                      <a16:colId xmlns:a16="http://schemas.microsoft.com/office/drawing/2014/main" val="3226110471"/>
                    </a:ext>
                  </a:extLst>
                </a:gridCol>
                <a:gridCol w="6513228">
                  <a:extLst>
                    <a:ext uri="{9D8B030D-6E8A-4147-A177-3AD203B41FA5}">
                      <a16:colId xmlns:a16="http://schemas.microsoft.com/office/drawing/2014/main" val="904143746"/>
                    </a:ext>
                  </a:extLst>
                </a:gridCol>
              </a:tblGrid>
              <a:tr h="754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Operator</a:t>
                      </a:r>
                      <a:endParaRPr lang="da-DK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Meaning</a:t>
                      </a:r>
                      <a:endParaRPr lang="da-DK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3181945"/>
                  </a:ext>
                </a:extLst>
              </a:tr>
              <a:tr h="647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==</a:t>
                      </a:r>
                      <a:r>
                        <a:rPr lang="en-US" sz="3200">
                          <a:effectLst/>
                        </a:rPr>
                        <a:t>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is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equal</a:t>
                      </a:r>
                      <a:r>
                        <a:rPr lang="en-US" sz="3200">
                          <a:effectLst/>
                        </a:rPr>
                        <a:t> to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392126"/>
                  </a:ext>
                </a:extLst>
              </a:tr>
              <a:tr h="647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!=</a:t>
                      </a:r>
                      <a:r>
                        <a:rPr lang="en-US" sz="3200">
                          <a:effectLst/>
                        </a:rPr>
                        <a:t>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is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not equal</a:t>
                      </a:r>
                      <a:r>
                        <a:rPr lang="en-US" sz="3200">
                          <a:effectLst/>
                        </a:rPr>
                        <a:t> to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799426"/>
                  </a:ext>
                </a:extLst>
              </a:tr>
              <a:tr h="647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&gt; </a:t>
                      </a:r>
                      <a:r>
                        <a:rPr lang="en-US" sz="3200">
                          <a:effectLst/>
                        </a:rPr>
                        <a:t>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is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strictly greater</a:t>
                      </a:r>
                      <a:r>
                        <a:rPr lang="en-US" sz="3200">
                          <a:effectLst/>
                        </a:rPr>
                        <a:t> than b 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3746762"/>
                  </a:ext>
                </a:extLst>
              </a:tr>
              <a:tr h="647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&gt;=</a:t>
                      </a:r>
                      <a:r>
                        <a:rPr lang="en-US" sz="3200">
                          <a:effectLst/>
                        </a:rPr>
                        <a:t>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is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greater than or equal</a:t>
                      </a:r>
                      <a:r>
                        <a:rPr lang="en-US" sz="3200">
                          <a:effectLst/>
                        </a:rPr>
                        <a:t> to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2439399"/>
                  </a:ext>
                </a:extLst>
              </a:tr>
              <a:tr h="647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&lt;</a:t>
                      </a:r>
                      <a:r>
                        <a:rPr lang="en-US" sz="3200">
                          <a:effectLst/>
                        </a:rPr>
                        <a:t>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is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strictly smaller</a:t>
                      </a:r>
                      <a:r>
                        <a:rPr lang="en-US" sz="3200">
                          <a:effectLst/>
                        </a:rPr>
                        <a:t> than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5869641"/>
                  </a:ext>
                </a:extLst>
              </a:tr>
              <a:tr h="647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&lt;=</a:t>
                      </a:r>
                      <a:r>
                        <a:rPr lang="en-US" sz="3200">
                          <a:effectLst/>
                        </a:rPr>
                        <a:t>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 is </a:t>
                      </a:r>
                      <a:r>
                        <a:rPr lang="en-US" sz="3200">
                          <a:solidFill>
                            <a:srgbClr val="FF0000"/>
                          </a:solidFill>
                          <a:effectLst/>
                        </a:rPr>
                        <a:t>smaller than or equal</a:t>
                      </a:r>
                      <a:r>
                        <a:rPr lang="en-US" sz="3200">
                          <a:effectLst/>
                        </a:rPr>
                        <a:t> to b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78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93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832184" y="1515979"/>
            <a:ext cx="1066990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4800">
                <a:latin typeface="Consolas" panose="020B0609020204030204" pitchFamily="49" charset="0"/>
              </a:rPr>
              <a:t> age = 14;</a:t>
            </a:r>
          </a:p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800">
                <a:latin typeface="Consolas" panose="020B0609020204030204" pitchFamily="49" charset="0"/>
              </a:rPr>
              <a:t> above12 = (age &gt; 12);</a:t>
            </a:r>
          </a:p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800">
                <a:latin typeface="Consolas" panose="020B0609020204030204" pitchFamily="49" charset="0"/>
              </a:rPr>
              <a:t> below20 = (age &lt; 20);</a:t>
            </a:r>
          </a:p>
          <a:p>
            <a:r>
              <a:rPr lang="da-DK" sz="4800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4800">
                <a:latin typeface="Consolas" panose="020B0609020204030204" pitchFamily="49" charset="0"/>
              </a:rPr>
              <a:t> teen = above12 &amp;&amp; below20;</a:t>
            </a:r>
          </a:p>
        </p:txBody>
      </p:sp>
    </p:spTree>
    <p:extLst>
      <p:ext uri="{BB962C8B-B14F-4D97-AF65-F5344CB8AC3E}">
        <p14:creationId xmlns:p14="http://schemas.microsoft.com/office/powerpoint/2010/main" val="391482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Lige forbindelse 5"/>
          <p:cNvCxnSpPr/>
          <p:nvPr/>
        </p:nvCxnSpPr>
        <p:spPr>
          <a:xfrm>
            <a:off x="2671010" y="2021307"/>
            <a:ext cx="5895474" cy="3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2671009" y="4537912"/>
            <a:ext cx="6009775" cy="10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 flipV="1">
            <a:off x="4632160" y="2051384"/>
            <a:ext cx="0" cy="2516605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6823913" y="2051384"/>
            <a:ext cx="0" cy="2516605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felt 13"/>
          <p:cNvSpPr txBox="1"/>
          <p:nvPr/>
        </p:nvSpPr>
        <p:spPr>
          <a:xfrm>
            <a:off x="7534721" y="238950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>
                <a:solidFill>
                  <a:schemeClr val="accent4">
                    <a:lumMod val="75000"/>
                  </a:schemeClr>
                </a:solidFill>
              </a:rPr>
              <a:t>$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276169" y="851055"/>
            <a:ext cx="2896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>
                <a:solidFill>
                  <a:srgbClr val="FF0000"/>
                </a:solidFill>
              </a:rPr>
              <a:t>A </a:t>
            </a:r>
            <a:r>
              <a:rPr lang="da-DK" sz="7200"/>
              <a:t>&amp;&amp;</a:t>
            </a:r>
            <a:r>
              <a:rPr lang="da-DK" sz="720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17" name="Smilende ansigt 16"/>
          <p:cNvSpPr/>
          <p:nvPr/>
        </p:nvSpPr>
        <p:spPr>
          <a:xfrm>
            <a:off x="2671009" y="2743200"/>
            <a:ext cx="1094875" cy="1082841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410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325</Words>
  <Application>Microsoft Office PowerPoint</Application>
  <PresentationFormat>Widescreen</PresentationFormat>
  <Paragraphs>146</Paragraphs>
  <Slides>21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Office-tema</vt:lpstr>
      <vt:lpstr>Logic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31</cp:revision>
  <dcterms:created xsi:type="dcterms:W3CDTF">2017-09-05T14:00:27Z</dcterms:created>
  <dcterms:modified xsi:type="dcterms:W3CDTF">2022-08-11T09:39:34Z</dcterms:modified>
</cp:coreProperties>
</file>