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8" r:id="rId3"/>
    <p:sldId id="256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908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021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637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30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396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94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800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701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53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372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793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72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z="9600"/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1201956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958515" y="613611"/>
            <a:ext cx="1015866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da-DK" sz="4000" b="1">
                <a:latin typeface="Consolas" panose="020B0609020204030204" pitchFamily="49" charset="0"/>
              </a:rPr>
              <a:t> h1 = 12.5;</a:t>
            </a:r>
          </a:p>
          <a:p>
            <a:r>
              <a:rPr lang="da-DK" sz="40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da-DK" sz="4000" b="1">
                <a:latin typeface="Consolas" panose="020B0609020204030204" pitchFamily="49" charset="0"/>
              </a:rPr>
              <a:t> r1 = 8.2;</a:t>
            </a:r>
          </a:p>
          <a:p>
            <a:r>
              <a:rPr lang="da-DK" sz="40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da-DK" sz="4000" b="1">
                <a:latin typeface="Consolas" panose="020B0609020204030204" pitchFamily="49" charset="0"/>
              </a:rPr>
              <a:t> h2 = 7.0;</a:t>
            </a:r>
          </a:p>
          <a:p>
            <a:r>
              <a:rPr lang="da-DK" sz="40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da-DK" sz="4000" b="1">
                <a:latin typeface="Consolas" panose="020B0609020204030204" pitchFamily="49" charset="0"/>
              </a:rPr>
              <a:t> r2 = 17.3;</a:t>
            </a:r>
          </a:p>
          <a:p>
            <a:endParaRPr lang="da-DK" sz="4000" b="1">
              <a:latin typeface="Consolas" panose="020B0609020204030204" pitchFamily="49" charset="0"/>
            </a:endParaRPr>
          </a:p>
          <a:p>
            <a:r>
              <a:rPr lang="da-DK" sz="40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da-DK" sz="4000" b="1">
                <a:latin typeface="Consolas" panose="020B0609020204030204" pitchFamily="49" charset="0"/>
              </a:rPr>
              <a:t> v1 = CylinderVolume(h1, r1);</a:t>
            </a:r>
          </a:p>
          <a:p>
            <a:r>
              <a:rPr lang="da-DK" sz="40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da-DK" sz="4000" b="1">
                <a:latin typeface="Consolas" panose="020B0609020204030204" pitchFamily="49" charset="0"/>
              </a:rPr>
              <a:t> v2 = CylinderVolume(h2, r2);</a:t>
            </a:r>
          </a:p>
        </p:txBody>
      </p:sp>
    </p:spTree>
    <p:extLst>
      <p:ext uri="{BB962C8B-B14F-4D97-AF65-F5344CB8AC3E}">
        <p14:creationId xmlns:p14="http://schemas.microsoft.com/office/powerpoint/2010/main" val="2249106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958515" y="613611"/>
            <a:ext cx="101586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3600" b="1">
              <a:latin typeface="Consolas" panose="020B0609020204030204" pitchFamily="49" charset="0"/>
            </a:endParaRPr>
          </a:p>
          <a:p>
            <a:endParaRPr lang="da-DK" sz="3600" b="1">
              <a:latin typeface="Consolas" panose="020B0609020204030204" pitchFamily="49" charset="0"/>
            </a:endParaRPr>
          </a:p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da-DK" sz="3600" b="1">
                <a:latin typeface="Consolas" panose="020B0609020204030204" pitchFamily="49" charset="0"/>
              </a:rPr>
              <a:t> v1 = CylinderVolume(12.5, 8.2);</a:t>
            </a:r>
          </a:p>
          <a:p>
            <a:r>
              <a:rPr lang="da-DK" sz="36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da-DK" sz="3600" b="1">
                <a:latin typeface="Consolas" panose="020B0609020204030204" pitchFamily="49" charset="0"/>
              </a:rPr>
              <a:t> v2 = CylinderVolume(7.0, 17.3);</a:t>
            </a:r>
          </a:p>
        </p:txBody>
      </p:sp>
    </p:spTree>
    <p:extLst>
      <p:ext uri="{BB962C8B-B14F-4D97-AF65-F5344CB8AC3E}">
        <p14:creationId xmlns:p14="http://schemas.microsoft.com/office/powerpoint/2010/main" val="426358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lledresultat for cylinder volume formu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397" y="968291"/>
            <a:ext cx="9245730" cy="44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21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952499" y="577516"/>
            <a:ext cx="1015866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da-DK" sz="4000" b="1">
                <a:latin typeface="Consolas" panose="020B0609020204030204" pitchFamily="49" charset="0"/>
              </a:rPr>
              <a:t> h = 12.5;</a:t>
            </a:r>
          </a:p>
          <a:p>
            <a:r>
              <a:rPr lang="da-DK" sz="40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da-DK" sz="4000" b="1">
                <a:latin typeface="Consolas" panose="020B0609020204030204" pitchFamily="49" charset="0"/>
              </a:rPr>
              <a:t> r = 8.2;</a:t>
            </a:r>
          </a:p>
          <a:p>
            <a:endParaRPr lang="da-DK" sz="4000" b="1">
              <a:latin typeface="Consolas" panose="020B0609020204030204" pitchFamily="49" charset="0"/>
            </a:endParaRPr>
          </a:p>
          <a:p>
            <a:r>
              <a:rPr lang="da-DK" sz="40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da-DK" sz="4000" b="1">
                <a:latin typeface="Consolas" panose="020B0609020204030204" pitchFamily="49" charset="0"/>
              </a:rPr>
              <a:t> v = </a:t>
            </a:r>
            <a:r>
              <a:rPr lang="da-DK" sz="4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Math</a:t>
            </a:r>
            <a:r>
              <a:rPr lang="da-DK" sz="4000" b="1">
                <a:latin typeface="Consolas" panose="020B0609020204030204" pitchFamily="49" charset="0"/>
              </a:rPr>
              <a:t>.PI * r * r * h;</a:t>
            </a:r>
          </a:p>
          <a:p>
            <a:endParaRPr lang="da-DK" sz="4800" b="1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7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958515" y="613611"/>
            <a:ext cx="1015866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da-DK" sz="4000" b="1">
                <a:latin typeface="Consolas" panose="020B0609020204030204" pitchFamily="49" charset="0"/>
              </a:rPr>
              <a:t> h1 = 12.5;</a:t>
            </a:r>
          </a:p>
          <a:p>
            <a:r>
              <a:rPr lang="da-DK" sz="40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da-DK" sz="4000" b="1">
                <a:latin typeface="Consolas" panose="020B0609020204030204" pitchFamily="49" charset="0"/>
              </a:rPr>
              <a:t> r1 = 8.2;</a:t>
            </a:r>
          </a:p>
          <a:p>
            <a:r>
              <a:rPr lang="da-DK" sz="40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da-DK" sz="4000" b="1">
                <a:latin typeface="Consolas" panose="020B0609020204030204" pitchFamily="49" charset="0"/>
              </a:rPr>
              <a:t> h2 = 7.0;</a:t>
            </a:r>
          </a:p>
          <a:p>
            <a:r>
              <a:rPr lang="da-DK" sz="40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da-DK" sz="4000" b="1">
                <a:latin typeface="Consolas" panose="020B0609020204030204" pitchFamily="49" charset="0"/>
              </a:rPr>
              <a:t> r2 = 17.3;</a:t>
            </a:r>
          </a:p>
          <a:p>
            <a:endParaRPr lang="da-DK" sz="4000" b="1">
              <a:latin typeface="Consolas" panose="020B0609020204030204" pitchFamily="49" charset="0"/>
            </a:endParaRPr>
          </a:p>
          <a:p>
            <a:r>
              <a:rPr lang="da-DK" sz="40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da-DK" sz="4000" b="1">
                <a:latin typeface="Consolas" panose="020B0609020204030204" pitchFamily="49" charset="0"/>
              </a:rPr>
              <a:t> v1 = </a:t>
            </a:r>
            <a:r>
              <a:rPr lang="da-DK" sz="4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Math</a:t>
            </a:r>
            <a:r>
              <a:rPr lang="da-DK" sz="4000" b="1">
                <a:latin typeface="Consolas" panose="020B0609020204030204" pitchFamily="49" charset="0"/>
              </a:rPr>
              <a:t>.PI * r1 * r1 * h1;</a:t>
            </a:r>
          </a:p>
          <a:p>
            <a:r>
              <a:rPr lang="da-DK" sz="40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da-DK" sz="4000" b="1">
                <a:latin typeface="Consolas" panose="020B0609020204030204" pitchFamily="49" charset="0"/>
              </a:rPr>
              <a:t> v2 = </a:t>
            </a:r>
            <a:r>
              <a:rPr lang="da-DK" sz="40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Math</a:t>
            </a:r>
            <a:r>
              <a:rPr lang="da-DK" sz="4000" b="1">
                <a:latin typeface="Consolas" panose="020B0609020204030204" pitchFamily="49" charset="0"/>
              </a:rPr>
              <a:t>.PI * r2 * r2 * h2;</a:t>
            </a:r>
          </a:p>
        </p:txBody>
      </p:sp>
    </p:spTree>
    <p:extLst>
      <p:ext uri="{BB962C8B-B14F-4D97-AF65-F5344CB8AC3E}">
        <p14:creationId xmlns:p14="http://schemas.microsoft.com/office/powerpoint/2010/main" val="372814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958515" y="613611"/>
            <a:ext cx="101586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200" b="1">
              <a:latin typeface="Consolas" panose="020B0609020204030204" pitchFamily="49" charset="0"/>
            </a:endParaRPr>
          </a:p>
          <a:p>
            <a:endParaRPr lang="fr-FR" sz="3200" b="1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r>
              <a:rPr lang="fr-FR" sz="32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fr-FR" sz="3200" b="1">
                <a:latin typeface="Consolas" panose="020B0609020204030204" pitchFamily="49" charset="0"/>
              </a:rPr>
              <a:t> CylinderVolume(</a:t>
            </a:r>
            <a:r>
              <a:rPr lang="fr-FR" sz="32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fr-FR" sz="3200" b="1">
                <a:latin typeface="Consolas" panose="020B0609020204030204" pitchFamily="49" charset="0"/>
              </a:rPr>
              <a:t> h, </a:t>
            </a:r>
            <a:r>
              <a:rPr lang="fr-FR" sz="32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fr-FR" sz="3200" b="1">
                <a:latin typeface="Consolas" panose="020B0609020204030204" pitchFamily="49" charset="0"/>
              </a:rPr>
              <a:t> r)</a:t>
            </a:r>
          </a:p>
          <a:p>
            <a:r>
              <a:rPr lang="da-DK" sz="3200" b="1">
                <a:latin typeface="Consolas" panose="020B0609020204030204" pitchFamily="49" charset="0"/>
              </a:rPr>
              <a:t>{</a:t>
            </a:r>
          </a:p>
          <a:p>
            <a:r>
              <a:rPr lang="pt-BR" sz="3200" b="1">
                <a:latin typeface="Consolas" panose="020B0609020204030204" pitchFamily="49" charset="0"/>
              </a:rPr>
              <a:t>	</a:t>
            </a:r>
            <a:r>
              <a:rPr lang="pt-BR" sz="32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pt-BR" sz="3200" b="1">
                <a:latin typeface="Consolas" panose="020B0609020204030204" pitchFamily="49" charset="0"/>
              </a:rPr>
              <a:t> v = </a:t>
            </a:r>
            <a:r>
              <a:rPr lang="pt-BR" sz="32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Math</a:t>
            </a:r>
            <a:r>
              <a:rPr lang="pt-BR" sz="3200" b="1">
                <a:latin typeface="Consolas" panose="020B0609020204030204" pitchFamily="49" charset="0"/>
              </a:rPr>
              <a:t>.PI * r * r * h;</a:t>
            </a:r>
          </a:p>
          <a:p>
            <a:r>
              <a:rPr lang="da-DK" sz="3200" b="1">
                <a:latin typeface="Consolas" panose="020B0609020204030204" pitchFamily="49" charset="0"/>
              </a:rPr>
              <a:t>	</a:t>
            </a:r>
            <a:r>
              <a:rPr lang="da-DK" sz="3200" b="1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da-DK" sz="3200" b="1">
                <a:latin typeface="Consolas" panose="020B0609020204030204" pitchFamily="49" charset="0"/>
              </a:rPr>
              <a:t> v;</a:t>
            </a:r>
          </a:p>
          <a:p>
            <a:r>
              <a:rPr lang="da-DK" sz="3200" b="1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0413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958515" y="613611"/>
            <a:ext cx="101586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200" b="1">
              <a:latin typeface="Consolas" panose="020B0609020204030204" pitchFamily="49" charset="0"/>
            </a:endParaRPr>
          </a:p>
          <a:p>
            <a:endParaRPr lang="fr-FR" sz="3200" b="1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r>
              <a:rPr lang="fr-FR" sz="32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fr-FR" sz="3200" b="1">
                <a:latin typeface="Consolas" panose="020B0609020204030204" pitchFamily="49" charset="0"/>
              </a:rPr>
              <a:t> CylinderVolume(</a:t>
            </a:r>
            <a:r>
              <a:rPr lang="fr-FR" sz="32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fr-FR" sz="3200" b="1">
                <a:latin typeface="Consolas" panose="020B0609020204030204" pitchFamily="49" charset="0"/>
              </a:rPr>
              <a:t> h, </a:t>
            </a:r>
            <a:r>
              <a:rPr lang="fr-FR" sz="32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fr-FR" sz="3200" b="1">
                <a:latin typeface="Consolas" panose="020B0609020204030204" pitchFamily="49" charset="0"/>
              </a:rPr>
              <a:t> r)</a:t>
            </a:r>
          </a:p>
          <a:p>
            <a:r>
              <a:rPr lang="da-DK" sz="3200" b="1">
                <a:latin typeface="Consolas" panose="020B0609020204030204" pitchFamily="49" charset="0"/>
              </a:rPr>
              <a:t>{</a:t>
            </a:r>
          </a:p>
          <a:p>
            <a:r>
              <a:rPr lang="pt-BR" sz="3200" b="1">
                <a:latin typeface="Consolas" panose="020B0609020204030204" pitchFamily="49" charset="0"/>
              </a:rPr>
              <a:t>	</a:t>
            </a:r>
            <a:r>
              <a:rPr lang="pt-BR" sz="32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pt-BR" sz="3200" b="1">
                <a:latin typeface="Consolas" panose="020B0609020204030204" pitchFamily="49" charset="0"/>
              </a:rPr>
              <a:t> v = </a:t>
            </a:r>
            <a:r>
              <a:rPr lang="pt-BR" sz="32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Math</a:t>
            </a:r>
            <a:r>
              <a:rPr lang="pt-BR" sz="3200" b="1">
                <a:latin typeface="Consolas" panose="020B0609020204030204" pitchFamily="49" charset="0"/>
              </a:rPr>
              <a:t>.PI * r * r * h;</a:t>
            </a:r>
          </a:p>
          <a:p>
            <a:r>
              <a:rPr lang="da-DK" sz="3200" b="1">
                <a:latin typeface="Consolas" panose="020B0609020204030204" pitchFamily="49" charset="0"/>
              </a:rPr>
              <a:t>	</a:t>
            </a:r>
            <a:r>
              <a:rPr lang="da-DK" sz="3200" b="1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da-DK" sz="3200" b="1">
                <a:latin typeface="Consolas" panose="020B0609020204030204" pitchFamily="49" charset="0"/>
              </a:rPr>
              <a:t> v;</a:t>
            </a:r>
          </a:p>
          <a:p>
            <a:r>
              <a:rPr lang="da-DK" sz="32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Rektangulær billedforklaring 2"/>
          <p:cNvSpPr/>
          <p:nvPr/>
        </p:nvSpPr>
        <p:spPr>
          <a:xfrm>
            <a:off x="3705725" y="565484"/>
            <a:ext cx="5119437" cy="553452"/>
          </a:xfrm>
          <a:prstGeom prst="wedgeRectCallout">
            <a:avLst>
              <a:gd name="adj1" fmla="val -44101"/>
              <a:gd name="adj2" fmla="val 13878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2400" b="1">
                <a:solidFill>
                  <a:schemeClr val="tx1"/>
                </a:solidFill>
              </a:rPr>
              <a:t>Name </a:t>
            </a:r>
            <a:r>
              <a:rPr lang="da-DK" sz="2400">
                <a:solidFill>
                  <a:schemeClr val="tx1"/>
                </a:solidFill>
              </a:rPr>
              <a:t>(chosen by you)</a:t>
            </a:r>
          </a:p>
        </p:txBody>
      </p:sp>
    </p:spTree>
    <p:extLst>
      <p:ext uri="{BB962C8B-B14F-4D97-AF65-F5344CB8AC3E}">
        <p14:creationId xmlns:p14="http://schemas.microsoft.com/office/powerpoint/2010/main" val="258390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958515" y="613611"/>
            <a:ext cx="101586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200" b="1">
              <a:latin typeface="Consolas" panose="020B0609020204030204" pitchFamily="49" charset="0"/>
            </a:endParaRPr>
          </a:p>
          <a:p>
            <a:endParaRPr lang="fr-FR" sz="3200" b="1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r>
              <a:rPr lang="fr-FR" sz="32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fr-FR" sz="3200" b="1">
                <a:latin typeface="Consolas" panose="020B0609020204030204" pitchFamily="49" charset="0"/>
              </a:rPr>
              <a:t> CylinderVolume(</a:t>
            </a:r>
            <a:r>
              <a:rPr lang="fr-FR" sz="32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fr-FR" sz="3200" b="1">
                <a:latin typeface="Consolas" panose="020B0609020204030204" pitchFamily="49" charset="0"/>
              </a:rPr>
              <a:t> h, </a:t>
            </a:r>
            <a:r>
              <a:rPr lang="fr-FR" sz="32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fr-FR" sz="3200" b="1">
                <a:latin typeface="Consolas" panose="020B0609020204030204" pitchFamily="49" charset="0"/>
              </a:rPr>
              <a:t> r)</a:t>
            </a:r>
          </a:p>
          <a:p>
            <a:r>
              <a:rPr lang="da-DK" sz="3200" b="1">
                <a:latin typeface="Consolas" panose="020B0609020204030204" pitchFamily="49" charset="0"/>
              </a:rPr>
              <a:t>{</a:t>
            </a:r>
          </a:p>
          <a:p>
            <a:r>
              <a:rPr lang="pt-BR" sz="3200" b="1">
                <a:latin typeface="Consolas" panose="020B0609020204030204" pitchFamily="49" charset="0"/>
              </a:rPr>
              <a:t>	</a:t>
            </a:r>
            <a:r>
              <a:rPr lang="pt-BR" sz="32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pt-BR" sz="3200" b="1">
                <a:latin typeface="Consolas" panose="020B0609020204030204" pitchFamily="49" charset="0"/>
              </a:rPr>
              <a:t> v = </a:t>
            </a:r>
            <a:r>
              <a:rPr lang="pt-BR" sz="32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Math</a:t>
            </a:r>
            <a:r>
              <a:rPr lang="pt-BR" sz="3200" b="1">
                <a:latin typeface="Consolas" panose="020B0609020204030204" pitchFamily="49" charset="0"/>
              </a:rPr>
              <a:t>.PI * r * r * h;</a:t>
            </a:r>
          </a:p>
          <a:p>
            <a:r>
              <a:rPr lang="da-DK" sz="3200" b="1">
                <a:latin typeface="Consolas" panose="020B0609020204030204" pitchFamily="49" charset="0"/>
              </a:rPr>
              <a:t>	</a:t>
            </a:r>
            <a:r>
              <a:rPr lang="da-DK" sz="3200" b="1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da-DK" sz="3200" b="1">
                <a:latin typeface="Consolas" panose="020B0609020204030204" pitchFamily="49" charset="0"/>
              </a:rPr>
              <a:t> v;</a:t>
            </a:r>
          </a:p>
          <a:p>
            <a:r>
              <a:rPr lang="da-DK" sz="32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Rektangulær billedforklaring 2"/>
          <p:cNvSpPr/>
          <p:nvPr/>
        </p:nvSpPr>
        <p:spPr>
          <a:xfrm>
            <a:off x="3705725" y="565484"/>
            <a:ext cx="5119437" cy="553452"/>
          </a:xfrm>
          <a:prstGeom prst="wedgeRectCallout">
            <a:avLst>
              <a:gd name="adj1" fmla="val 32280"/>
              <a:gd name="adj2" fmla="val 15183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2400" b="1">
                <a:solidFill>
                  <a:schemeClr val="tx1"/>
                </a:solidFill>
              </a:rPr>
              <a:t>Parameters </a:t>
            </a:r>
            <a:r>
              <a:rPr lang="da-DK" sz="2400">
                <a:solidFill>
                  <a:schemeClr val="tx1"/>
                </a:solidFill>
              </a:rPr>
              <a:t>(type name, type name)</a:t>
            </a:r>
          </a:p>
        </p:txBody>
      </p:sp>
    </p:spTree>
    <p:extLst>
      <p:ext uri="{BB962C8B-B14F-4D97-AF65-F5344CB8AC3E}">
        <p14:creationId xmlns:p14="http://schemas.microsoft.com/office/powerpoint/2010/main" val="41514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958515" y="613611"/>
            <a:ext cx="101586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200" b="1">
              <a:latin typeface="Consolas" panose="020B0609020204030204" pitchFamily="49" charset="0"/>
            </a:endParaRPr>
          </a:p>
          <a:p>
            <a:endParaRPr lang="fr-FR" sz="3200" b="1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r>
              <a:rPr lang="fr-FR" sz="32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fr-FR" sz="3200" b="1">
                <a:latin typeface="Consolas" panose="020B0609020204030204" pitchFamily="49" charset="0"/>
              </a:rPr>
              <a:t> CylinderVolume(</a:t>
            </a:r>
            <a:r>
              <a:rPr lang="fr-FR" sz="32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fr-FR" sz="3200" b="1">
                <a:latin typeface="Consolas" panose="020B0609020204030204" pitchFamily="49" charset="0"/>
              </a:rPr>
              <a:t> h, </a:t>
            </a:r>
            <a:r>
              <a:rPr lang="fr-FR" sz="32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fr-FR" sz="3200" b="1">
                <a:latin typeface="Consolas" panose="020B0609020204030204" pitchFamily="49" charset="0"/>
              </a:rPr>
              <a:t> r)</a:t>
            </a:r>
          </a:p>
          <a:p>
            <a:r>
              <a:rPr lang="da-DK" sz="3200" b="1">
                <a:latin typeface="Consolas" panose="020B0609020204030204" pitchFamily="49" charset="0"/>
              </a:rPr>
              <a:t>{</a:t>
            </a:r>
          </a:p>
          <a:p>
            <a:r>
              <a:rPr lang="pt-BR" sz="3200" b="1">
                <a:latin typeface="Consolas" panose="020B0609020204030204" pitchFamily="49" charset="0"/>
              </a:rPr>
              <a:t>	</a:t>
            </a:r>
            <a:r>
              <a:rPr lang="pt-BR" sz="3200" b="1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pt-BR" sz="3200" b="1">
                <a:latin typeface="Consolas" panose="020B0609020204030204" pitchFamily="49" charset="0"/>
              </a:rPr>
              <a:t> v = </a:t>
            </a:r>
            <a:r>
              <a:rPr lang="pt-BR" sz="32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Math</a:t>
            </a:r>
            <a:r>
              <a:rPr lang="pt-BR" sz="3200" b="1">
                <a:latin typeface="Consolas" panose="020B0609020204030204" pitchFamily="49" charset="0"/>
              </a:rPr>
              <a:t>.PI * r * r * h;</a:t>
            </a:r>
          </a:p>
          <a:p>
            <a:r>
              <a:rPr lang="da-DK" sz="3200" b="1">
                <a:latin typeface="Consolas" panose="020B0609020204030204" pitchFamily="49" charset="0"/>
              </a:rPr>
              <a:t>	</a:t>
            </a:r>
            <a:r>
              <a:rPr lang="da-DK" sz="3200" b="1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da-DK" sz="3200" b="1">
                <a:latin typeface="Consolas" panose="020B0609020204030204" pitchFamily="49" charset="0"/>
              </a:rPr>
              <a:t> v;</a:t>
            </a:r>
          </a:p>
          <a:p>
            <a:r>
              <a:rPr lang="da-DK" sz="3200" b="1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Rektangulær billedforklaring 2"/>
          <p:cNvSpPr/>
          <p:nvPr/>
        </p:nvSpPr>
        <p:spPr>
          <a:xfrm>
            <a:off x="9531836" y="3669582"/>
            <a:ext cx="1134840" cy="553452"/>
          </a:xfrm>
          <a:prstGeom prst="wedgeRectCallout">
            <a:avLst>
              <a:gd name="adj1" fmla="val -99113"/>
              <a:gd name="adj2" fmla="val -18335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2400" b="1">
                <a:solidFill>
                  <a:schemeClr val="tx1"/>
                </a:solidFill>
              </a:rPr>
              <a:t>Logic</a:t>
            </a:r>
            <a:endParaRPr lang="da-DK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02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958515" y="613611"/>
            <a:ext cx="101586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200" b="1" dirty="0">
              <a:latin typeface="Consolas" panose="020B0609020204030204" pitchFamily="49" charset="0"/>
            </a:endParaRPr>
          </a:p>
          <a:p>
            <a:endParaRPr lang="fr-FR" sz="3200" b="1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r>
              <a:rPr lang="fr-FR" sz="3200" b="1" dirty="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fr-FR" sz="3200" b="1" dirty="0">
                <a:latin typeface="Consolas" panose="020B0609020204030204" pitchFamily="49" charset="0"/>
              </a:rPr>
              <a:t> CylinderVolume(</a:t>
            </a:r>
            <a:r>
              <a:rPr lang="fr-FR" sz="3200" b="1" dirty="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fr-FR" sz="3200" b="1" dirty="0">
                <a:latin typeface="Consolas" panose="020B0609020204030204" pitchFamily="49" charset="0"/>
              </a:rPr>
              <a:t> h, </a:t>
            </a:r>
            <a:r>
              <a:rPr lang="fr-FR" sz="3200" b="1" dirty="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fr-FR" sz="3200" b="1" dirty="0">
                <a:latin typeface="Consolas" panose="020B0609020204030204" pitchFamily="49" charset="0"/>
              </a:rPr>
              <a:t> r)</a:t>
            </a:r>
          </a:p>
          <a:p>
            <a:r>
              <a:rPr lang="da-DK" sz="3200" b="1" dirty="0">
                <a:latin typeface="Consolas" panose="020B0609020204030204" pitchFamily="49" charset="0"/>
              </a:rPr>
              <a:t>{</a:t>
            </a:r>
          </a:p>
          <a:p>
            <a:r>
              <a:rPr lang="pt-BR" sz="3200" b="1" dirty="0">
                <a:latin typeface="Consolas" panose="020B0609020204030204" pitchFamily="49" charset="0"/>
              </a:rPr>
              <a:t>	</a:t>
            </a:r>
            <a:r>
              <a:rPr lang="pt-BR" sz="3200" b="1" dirty="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pt-BR" sz="3200" b="1" dirty="0">
                <a:latin typeface="Consolas" panose="020B0609020204030204" pitchFamily="49" charset="0"/>
              </a:rPr>
              <a:t> v = </a:t>
            </a:r>
            <a:r>
              <a:rPr lang="pt-BR" sz="32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Math</a:t>
            </a:r>
            <a:r>
              <a:rPr lang="pt-BR" sz="3200" b="1" dirty="0">
                <a:latin typeface="Consolas" panose="020B0609020204030204" pitchFamily="49" charset="0"/>
              </a:rPr>
              <a:t>.PI * r * r * h;</a:t>
            </a:r>
          </a:p>
          <a:p>
            <a:r>
              <a:rPr lang="da-DK" sz="3200" b="1" dirty="0">
                <a:latin typeface="Consolas" panose="020B0609020204030204" pitchFamily="49" charset="0"/>
              </a:rPr>
              <a:t>	</a:t>
            </a:r>
            <a:r>
              <a:rPr lang="da-DK" sz="3200" b="1" dirty="0">
                <a:solidFill>
                  <a:srgbClr val="0070C0"/>
                </a:solidFill>
                <a:latin typeface="Consolas" panose="020B0609020204030204" pitchFamily="49" charset="0"/>
              </a:rPr>
              <a:t>return</a:t>
            </a:r>
            <a:r>
              <a:rPr lang="da-DK" sz="3200" b="1" dirty="0">
                <a:latin typeface="Consolas" panose="020B0609020204030204" pitchFamily="49" charset="0"/>
              </a:rPr>
              <a:t> v;</a:t>
            </a:r>
          </a:p>
          <a:p>
            <a:r>
              <a:rPr lang="da-DK" sz="32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Rektangulær billedforklaring 2"/>
          <p:cNvSpPr/>
          <p:nvPr/>
        </p:nvSpPr>
        <p:spPr>
          <a:xfrm>
            <a:off x="3747837" y="4547936"/>
            <a:ext cx="2290009" cy="553452"/>
          </a:xfrm>
          <a:prstGeom prst="wedgeRectCallout">
            <a:avLst>
              <a:gd name="adj1" fmla="val -54104"/>
              <a:gd name="adj2" fmla="val -233746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2400" b="1">
                <a:solidFill>
                  <a:schemeClr val="tx1"/>
                </a:solidFill>
              </a:rPr>
              <a:t>Return value</a:t>
            </a:r>
            <a:endParaRPr lang="da-DK" sz="2400">
              <a:solidFill>
                <a:schemeClr val="tx1"/>
              </a:solidFill>
            </a:endParaRPr>
          </a:p>
        </p:txBody>
      </p:sp>
      <p:sp>
        <p:nvSpPr>
          <p:cNvPr id="4" name="Rektangulær billedforklaring 3"/>
          <p:cNvSpPr/>
          <p:nvPr/>
        </p:nvSpPr>
        <p:spPr>
          <a:xfrm>
            <a:off x="2546684" y="477251"/>
            <a:ext cx="2290009" cy="553452"/>
          </a:xfrm>
          <a:prstGeom prst="wedgeRectCallout">
            <a:avLst>
              <a:gd name="adj1" fmla="val -81529"/>
              <a:gd name="adj2" fmla="val 165961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2400" b="1">
                <a:solidFill>
                  <a:schemeClr val="tx1"/>
                </a:solidFill>
              </a:rPr>
              <a:t>Return type</a:t>
            </a:r>
            <a:endParaRPr lang="da-DK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28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290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Consolas</vt:lpstr>
      <vt:lpstr>Office-tema</vt:lpstr>
      <vt:lpstr>Functions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Per Laursen</dc:creator>
  <cp:lastModifiedBy>Per Laursen</cp:lastModifiedBy>
  <cp:revision>31</cp:revision>
  <dcterms:created xsi:type="dcterms:W3CDTF">2017-09-05T14:00:27Z</dcterms:created>
  <dcterms:modified xsi:type="dcterms:W3CDTF">2022-08-11T09:33:25Z</dcterms:modified>
</cp:coreProperties>
</file>