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67" r:id="rId3"/>
    <p:sldId id="383" r:id="rId4"/>
    <p:sldId id="384" r:id="rId5"/>
    <p:sldId id="385" r:id="rId6"/>
    <p:sldId id="386" r:id="rId7"/>
    <p:sldId id="391" r:id="rId8"/>
    <p:sldId id="387" r:id="rId9"/>
    <p:sldId id="392" r:id="rId10"/>
    <p:sldId id="382" r:id="rId11"/>
    <p:sldId id="388" r:id="rId12"/>
    <p:sldId id="389" r:id="rId13"/>
    <p:sldId id="390" r:id="rId14"/>
    <p:sldId id="393" r:id="rId15"/>
    <p:sldId id="394" r:id="rId16"/>
    <p:sldId id="395" r:id="rId17"/>
    <p:sldId id="396" r:id="rId18"/>
    <p:sldId id="397" r:id="rId19"/>
    <p:sldId id="398" r:id="rId20"/>
    <p:sldId id="399" r:id="rId2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1109" y="1731529"/>
            <a:ext cx="9144000" cy="2312652"/>
          </a:xfrm>
        </p:spPr>
        <p:txBody>
          <a:bodyPr>
            <a:normAutofit/>
          </a:bodyPr>
          <a:lstStyle/>
          <a:p>
            <a:r>
              <a:rPr lang="da-DK" sz="9600" dirty="0" err="1"/>
              <a:t>Inheritance</a:t>
            </a:r>
            <a:br>
              <a:rPr lang="da-DK" sz="9600" dirty="0"/>
            </a:br>
            <a:r>
              <a:rPr lang="da-DK" sz="5300" dirty="0"/>
              <a:t>(</a:t>
            </a:r>
            <a:r>
              <a:rPr lang="da-DK" sz="5300" dirty="0" err="1"/>
              <a:t>fundamentals</a:t>
            </a:r>
            <a:r>
              <a:rPr lang="da-DK" sz="5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992605"/>
            <a:ext cx="81213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3600" b="1">
                <a:latin typeface="Consolas" panose="020B0609020204030204" pitchFamily="49" charset="0"/>
              </a:rPr>
              <a:t>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3600" b="1">
                <a:latin typeface="Consolas" panose="020B0609020204030204" pitchFamily="49" charset="0"/>
              </a:rPr>
              <a:t> :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endParaRPr lang="da-DK" sz="36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600" b="1">
                <a:latin typeface="Consolas" panose="020B0609020204030204" pitchFamily="49" charset="0"/>
              </a:rPr>
              <a:t>{</a:t>
            </a:r>
          </a:p>
          <a:p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// Dog-specific parts…</a:t>
            </a:r>
            <a:endParaRPr lang="da-DK" sz="3600" b="1">
              <a:latin typeface="Consolas" panose="020B0609020204030204" pitchFamily="49" charset="0"/>
            </a:endParaRPr>
          </a:p>
          <a:p>
            <a:r>
              <a:rPr lang="en-US" sz="3600" b="1">
                <a:latin typeface="Consolas" panose="020B0609020204030204" pitchFamily="49" charset="0"/>
              </a:rPr>
              <a:t>}</a:t>
            </a:r>
            <a:endParaRPr lang="da-DK" sz="36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3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1012925"/>
            <a:ext cx="8121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3600" b="1">
                <a:latin typeface="Consolas" panose="020B0609020204030204" pitchFamily="49" charset="0"/>
              </a:rPr>
              <a:t>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endParaRPr lang="da-DK" sz="36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3600" b="1">
                <a:latin typeface="Consolas" panose="020B0609020204030204" pitchFamily="49" charset="0"/>
              </a:rPr>
              <a:t>_age;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3600" b="1">
                <a:latin typeface="Consolas" panose="020B0609020204030204" pitchFamily="49" charset="0"/>
              </a:rPr>
              <a:t> Age {…}</a:t>
            </a:r>
          </a:p>
          <a:p>
            <a:r>
              <a:rPr lang="en-US" sz="3600" b="1">
                <a:latin typeface="Consolas" panose="020B0609020204030204" pitchFamily="49" charset="0"/>
              </a:rPr>
              <a:t>}</a:t>
            </a:r>
            <a:endParaRPr lang="da-DK" sz="36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2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1012925"/>
            <a:ext cx="8121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3600" b="1">
                <a:latin typeface="Consolas" panose="020B0609020204030204" pitchFamily="49" charset="0"/>
              </a:rPr>
              <a:t>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3600" b="1">
                <a:latin typeface="Consolas" panose="020B0609020204030204" pitchFamily="49" charset="0"/>
              </a:rPr>
              <a:t> :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endParaRPr lang="da-DK" sz="36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private bool </a:t>
            </a:r>
            <a:r>
              <a:rPr lang="da-DK" sz="3600" b="1">
                <a:latin typeface="Consolas" panose="020B0609020204030204" pitchFamily="49" charset="0"/>
              </a:rPr>
              <a:t>_canHunt;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public bool</a:t>
            </a:r>
            <a:r>
              <a:rPr lang="da-DK" sz="3600" b="1">
                <a:latin typeface="Consolas" panose="020B0609020204030204" pitchFamily="49" charset="0"/>
              </a:rPr>
              <a:t> CanHunt {…}</a:t>
            </a:r>
          </a:p>
          <a:p>
            <a:r>
              <a:rPr lang="en-US" sz="3600" b="1">
                <a:latin typeface="Consolas" panose="020B0609020204030204" pitchFamily="49" charset="0"/>
              </a:rPr>
              <a:t>}</a:t>
            </a:r>
            <a:endParaRPr lang="da-DK" sz="36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7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1012925"/>
            <a:ext cx="861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3600" b="1">
                <a:latin typeface="Consolas" panose="020B0609020204030204" pitchFamily="49" charset="0"/>
              </a:rPr>
              <a:t> myDog = </a:t>
            </a:r>
            <a:r>
              <a:rPr lang="en-US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3600" b="1">
                <a:latin typeface="Consolas" panose="020B0609020204030204" pitchFamily="49" charset="0"/>
              </a:rPr>
              <a:t>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3600" b="1">
                <a:latin typeface="Consolas" panose="020B0609020204030204" pitchFamily="49" charset="0"/>
              </a:rPr>
              <a:t>(…);</a:t>
            </a:r>
          </a:p>
          <a:p>
            <a:endParaRPr lang="en-US" sz="3600" b="1">
              <a:latin typeface="Consolas" panose="020B0609020204030204" pitchFamily="49" charset="0"/>
            </a:endParaRPr>
          </a:p>
          <a:p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3600" b="1">
                <a:latin typeface="Consolas" panose="020B0609020204030204" pitchFamily="49" charset="0"/>
              </a:rPr>
              <a:t>.WriteLine(myDog.Age);</a:t>
            </a:r>
          </a:p>
          <a:p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3600" b="1">
                <a:latin typeface="Consolas" panose="020B0609020204030204" pitchFamily="49" charset="0"/>
              </a:rPr>
              <a:t>.WriteLine(myDog.CanHunt);</a:t>
            </a:r>
          </a:p>
          <a:p>
            <a:endParaRPr lang="en-US" sz="3600" b="1">
              <a:latin typeface="Consolas" panose="020B0609020204030204" pitchFamily="49" charset="0"/>
            </a:endParaRPr>
          </a:p>
        </p:txBody>
      </p:sp>
      <p:pic>
        <p:nvPicPr>
          <p:cNvPr id="4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865" y="2228086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865" y="2759979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865" y="1195152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5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5944132" y="4799217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400"/>
          </a:p>
        </p:txBody>
      </p:sp>
      <p:sp>
        <p:nvSpPr>
          <p:cNvPr id="13" name="Afrundet rektangel 12"/>
          <p:cNvSpPr/>
          <p:nvPr/>
        </p:nvSpPr>
        <p:spPr>
          <a:xfrm>
            <a:off x="1122228" y="1152653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400"/>
          </a:p>
        </p:txBody>
      </p:sp>
      <p:sp>
        <p:nvSpPr>
          <p:cNvPr id="4" name="Afrundet rektangel 3"/>
          <p:cNvSpPr/>
          <p:nvPr/>
        </p:nvSpPr>
        <p:spPr>
          <a:xfrm>
            <a:off x="5944132" y="590802"/>
            <a:ext cx="2400614" cy="25133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>
                <a:solidFill>
                  <a:srgbClr val="FFFF00"/>
                </a:solidFill>
              </a:rPr>
              <a:t>private</a:t>
            </a:r>
            <a:r>
              <a:rPr lang="da-DK" sz="2800"/>
              <a:t> P;</a:t>
            </a:r>
          </a:p>
        </p:txBody>
      </p:sp>
      <p:cxnSp>
        <p:nvCxnSpPr>
          <p:cNvPr id="11" name="Lige pilforbindelse 10"/>
          <p:cNvCxnSpPr>
            <a:stCxn id="4" idx="1"/>
            <a:endCxn id="13" idx="3"/>
          </p:cNvCxnSpPr>
          <p:nvPr/>
        </p:nvCxnSpPr>
        <p:spPr>
          <a:xfrm flipH="1" flipV="1">
            <a:off x="3522842" y="1847476"/>
            <a:ext cx="2421290" cy="1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stCxn id="10" idx="0"/>
            <a:endCxn id="4" idx="2"/>
          </p:cNvCxnSpPr>
          <p:nvPr/>
        </p:nvCxnSpPr>
        <p:spPr>
          <a:xfrm flipV="1">
            <a:off x="7144439" y="3104151"/>
            <a:ext cx="0" cy="1695066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rbudstavle 25"/>
          <p:cNvSpPr/>
          <p:nvPr/>
        </p:nvSpPr>
        <p:spPr>
          <a:xfrm>
            <a:off x="4373487" y="957863"/>
            <a:ext cx="720000" cy="72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7" name="Forbudstavle 26"/>
          <p:cNvSpPr/>
          <p:nvPr/>
        </p:nvSpPr>
        <p:spPr>
          <a:xfrm>
            <a:off x="6184286" y="3591684"/>
            <a:ext cx="720000" cy="72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8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487" y="957863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86" y="35916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frundet rektangel 9"/>
          <p:cNvSpPr/>
          <p:nvPr/>
        </p:nvSpPr>
        <p:spPr>
          <a:xfrm>
            <a:off x="5944132" y="4799217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400"/>
          </a:p>
        </p:txBody>
      </p:sp>
      <p:sp>
        <p:nvSpPr>
          <p:cNvPr id="13" name="Afrundet rektangel 12"/>
          <p:cNvSpPr/>
          <p:nvPr/>
        </p:nvSpPr>
        <p:spPr>
          <a:xfrm>
            <a:off x="1122228" y="1152653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400"/>
          </a:p>
        </p:txBody>
      </p:sp>
      <p:sp>
        <p:nvSpPr>
          <p:cNvPr id="4" name="Afrundet rektangel 3"/>
          <p:cNvSpPr/>
          <p:nvPr/>
        </p:nvSpPr>
        <p:spPr>
          <a:xfrm>
            <a:off x="5944132" y="590802"/>
            <a:ext cx="2400614" cy="25133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>
                <a:solidFill>
                  <a:srgbClr val="FFFF00"/>
                </a:solidFill>
              </a:rPr>
              <a:t>public</a:t>
            </a:r>
            <a:r>
              <a:rPr lang="da-DK" sz="2800"/>
              <a:t> P;</a:t>
            </a:r>
          </a:p>
        </p:txBody>
      </p:sp>
      <p:cxnSp>
        <p:nvCxnSpPr>
          <p:cNvPr id="11" name="Lige pilforbindelse 10"/>
          <p:cNvCxnSpPr>
            <a:stCxn id="4" idx="1"/>
            <a:endCxn id="13" idx="3"/>
          </p:cNvCxnSpPr>
          <p:nvPr/>
        </p:nvCxnSpPr>
        <p:spPr>
          <a:xfrm flipH="1" flipV="1">
            <a:off x="3522842" y="1847476"/>
            <a:ext cx="2421290" cy="1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stCxn id="10" idx="0"/>
            <a:endCxn id="4" idx="2"/>
          </p:cNvCxnSpPr>
          <p:nvPr/>
        </p:nvCxnSpPr>
        <p:spPr>
          <a:xfrm flipV="1">
            <a:off x="7144439" y="3104151"/>
            <a:ext cx="0" cy="1695066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20" y="264707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153" y="513404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1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budstavle 13"/>
          <p:cNvSpPr/>
          <p:nvPr/>
        </p:nvSpPr>
        <p:spPr>
          <a:xfrm>
            <a:off x="4373487" y="957863"/>
            <a:ext cx="720000" cy="72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12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86" y="35916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frundet rektangel 9"/>
          <p:cNvSpPr/>
          <p:nvPr/>
        </p:nvSpPr>
        <p:spPr>
          <a:xfrm>
            <a:off x="5944132" y="4799217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400"/>
          </a:p>
        </p:txBody>
      </p:sp>
      <p:sp>
        <p:nvSpPr>
          <p:cNvPr id="13" name="Afrundet rektangel 12"/>
          <p:cNvSpPr/>
          <p:nvPr/>
        </p:nvSpPr>
        <p:spPr>
          <a:xfrm>
            <a:off x="1122228" y="1152653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400"/>
          </a:p>
        </p:txBody>
      </p:sp>
      <p:sp>
        <p:nvSpPr>
          <p:cNvPr id="4" name="Afrundet rektangel 3"/>
          <p:cNvSpPr/>
          <p:nvPr/>
        </p:nvSpPr>
        <p:spPr>
          <a:xfrm>
            <a:off x="5944132" y="590802"/>
            <a:ext cx="2400614" cy="25133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>
                <a:solidFill>
                  <a:srgbClr val="FFFF00"/>
                </a:solidFill>
              </a:rPr>
              <a:t>protected</a:t>
            </a:r>
            <a:r>
              <a:rPr lang="da-DK" sz="2800"/>
              <a:t> P;</a:t>
            </a:r>
          </a:p>
        </p:txBody>
      </p:sp>
      <p:cxnSp>
        <p:nvCxnSpPr>
          <p:cNvPr id="11" name="Lige pilforbindelse 10"/>
          <p:cNvCxnSpPr>
            <a:stCxn id="4" idx="1"/>
            <a:endCxn id="13" idx="3"/>
          </p:cNvCxnSpPr>
          <p:nvPr/>
        </p:nvCxnSpPr>
        <p:spPr>
          <a:xfrm flipH="1" flipV="1">
            <a:off x="3522842" y="1847476"/>
            <a:ext cx="2421290" cy="1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stCxn id="10" idx="0"/>
            <a:endCxn id="4" idx="2"/>
          </p:cNvCxnSpPr>
          <p:nvPr/>
        </p:nvCxnSpPr>
        <p:spPr>
          <a:xfrm flipV="1">
            <a:off x="7144439" y="3104151"/>
            <a:ext cx="0" cy="1695066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6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89" y="1012925"/>
            <a:ext cx="8616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endParaRPr lang="da-DK" sz="28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{</a:t>
            </a:r>
            <a:endParaRPr lang="da-DK" sz="2800" b="1" dirty="0"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800" b="1" dirty="0">
                <a:latin typeface="Consolas" panose="020B0609020204030204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</a:rPr>
              <a:t> age)</a:t>
            </a:r>
            <a:endParaRPr lang="da-DK" sz="2800" b="1" dirty="0"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   {</a:t>
            </a:r>
            <a:endParaRPr lang="da-DK" sz="2800" b="1" dirty="0"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   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8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   }</a:t>
            </a:r>
          </a:p>
          <a:p>
            <a:endParaRPr lang="en-US" sz="2800" b="1" dirty="0"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8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 dirty="0"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77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90" y="1012924"/>
            <a:ext cx="596115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2800" b="1">
                <a:latin typeface="Consolas" panose="020B0609020204030204" pitchFamily="49" charset="0"/>
              </a:rPr>
              <a:t>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 </a:t>
            </a:r>
            <a:r>
              <a:rPr lang="en-US" sz="2800" b="1">
                <a:latin typeface="Consolas" panose="020B0609020204030204" pitchFamily="49" charset="0"/>
              </a:rPr>
              <a:t>: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Animal</a:t>
            </a:r>
            <a:endParaRPr lang="da-DK" sz="2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{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</a:t>
            </a:r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>
                <a:latin typeface="Consolas" panose="020B0609020204030204" pitchFamily="49" charset="0"/>
              </a:rPr>
              <a:t>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800" b="1">
                <a:latin typeface="Consolas" panose="020B0609020204030204" pitchFamily="49" charset="0"/>
              </a:rPr>
              <a:t>(</a:t>
            </a:r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en-US" sz="2800" b="1">
                <a:latin typeface="Consolas" panose="020B0609020204030204" pitchFamily="49" charset="0"/>
              </a:rPr>
              <a:t> canHunt)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{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  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}</a:t>
            </a:r>
          </a:p>
          <a:p>
            <a:endParaRPr lang="en-US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}</a:t>
            </a:r>
          </a:p>
          <a:p>
            <a:endParaRPr lang="en-US" b="1">
              <a:latin typeface="Consolas" panose="020B0609020204030204" pitchFamily="49" charset="0"/>
            </a:endParaRPr>
          </a:p>
        </p:txBody>
      </p:sp>
      <p:sp>
        <p:nvSpPr>
          <p:cNvPr id="4" name="Forbudstavle 3"/>
          <p:cNvSpPr/>
          <p:nvPr/>
        </p:nvSpPr>
        <p:spPr>
          <a:xfrm>
            <a:off x="8945488" y="2416583"/>
            <a:ext cx="1440000" cy="144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5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672390" y="1012924"/>
            <a:ext cx="94020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en-US" sz="2800" b="1">
                <a:latin typeface="Consolas" panose="020B0609020204030204" pitchFamily="49" charset="0"/>
              </a:rPr>
              <a:t>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 </a:t>
            </a:r>
            <a:r>
              <a:rPr lang="en-US" sz="2800" b="1">
                <a:latin typeface="Consolas" panose="020B0609020204030204" pitchFamily="49" charset="0"/>
              </a:rPr>
              <a:t>: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Animal</a:t>
            </a:r>
            <a:endParaRPr lang="da-DK" sz="2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{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</a:t>
            </a:r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>
                <a:latin typeface="Consolas" panose="020B0609020204030204" pitchFamily="49" charset="0"/>
              </a:rPr>
              <a:t>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800" b="1">
                <a:latin typeface="Consolas" panose="020B0609020204030204" pitchFamily="49" charset="0"/>
              </a:rPr>
              <a:t>(</a:t>
            </a:r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2800" b="1">
                <a:latin typeface="Consolas" panose="020B0609020204030204" pitchFamily="49" charset="0"/>
              </a:rPr>
              <a:t> age, </a:t>
            </a:r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en-US" sz="2800" b="1">
                <a:latin typeface="Consolas" panose="020B0609020204030204" pitchFamily="49" charset="0"/>
              </a:rPr>
              <a:t> canHunt)</a:t>
            </a:r>
          </a:p>
          <a:p>
            <a:r>
              <a:rPr lang="en-US" sz="2800" b="1">
                <a:latin typeface="Consolas" panose="020B0609020204030204" pitchFamily="49" charset="0"/>
              </a:rPr>
              <a:t>      : </a:t>
            </a:r>
            <a:r>
              <a:rPr lang="en-US" sz="2800" b="1">
                <a:solidFill>
                  <a:srgbClr val="0070C0"/>
                </a:solidFill>
                <a:latin typeface="Consolas" panose="020B0609020204030204" pitchFamily="49" charset="0"/>
              </a:rPr>
              <a:t>base</a:t>
            </a:r>
            <a:r>
              <a:rPr lang="en-US" sz="2800" b="1">
                <a:latin typeface="Consolas" panose="020B0609020204030204" pitchFamily="49" charset="0"/>
              </a:rPr>
              <a:t>(age)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{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  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}</a:t>
            </a:r>
          </a:p>
          <a:p>
            <a:endParaRPr lang="en-US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  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  <a:endParaRPr lang="da-DK" sz="2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}</a:t>
            </a:r>
          </a:p>
          <a:p>
            <a:endParaRPr lang="en-US" b="1">
              <a:latin typeface="Consolas" panose="020B0609020204030204" pitchFamily="49" charset="0"/>
            </a:endParaRPr>
          </a:p>
        </p:txBody>
      </p:sp>
      <p:pic>
        <p:nvPicPr>
          <p:cNvPr id="5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526" y="241658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7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ige pilforbindelse 10"/>
          <p:cNvCxnSpPr>
            <a:stCxn id="9" idx="3"/>
            <a:endCxn id="10" idx="1"/>
          </p:cNvCxnSpPr>
          <p:nvPr/>
        </p:nvCxnSpPr>
        <p:spPr>
          <a:xfrm>
            <a:off x="3545307" y="2237606"/>
            <a:ext cx="5039225" cy="0"/>
          </a:xfrm>
          <a:prstGeom prst="straightConnector1">
            <a:avLst/>
          </a:prstGeom>
          <a:ln w="76200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1251285" y="1010652"/>
            <a:ext cx="2294022" cy="24539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/>
              <a:t>Car</a:t>
            </a:r>
          </a:p>
          <a:p>
            <a:endParaRPr lang="da-DK" sz="2800"/>
          </a:p>
        </p:txBody>
      </p:sp>
      <p:sp>
        <p:nvSpPr>
          <p:cNvPr id="10" name="Afrundet rektangel 9"/>
          <p:cNvSpPr/>
          <p:nvPr/>
        </p:nvSpPr>
        <p:spPr>
          <a:xfrm>
            <a:off x="8584532" y="1010652"/>
            <a:ext cx="2294022" cy="24539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/>
              <a:t>Wheel</a:t>
            </a:r>
          </a:p>
          <a:p>
            <a:endParaRPr lang="da-DK" sz="2800"/>
          </a:p>
        </p:txBody>
      </p:sp>
      <p:sp>
        <p:nvSpPr>
          <p:cNvPr id="7" name="Tekstfelt 6"/>
          <p:cNvSpPr txBox="1"/>
          <p:nvPr/>
        </p:nvSpPr>
        <p:spPr>
          <a:xfrm>
            <a:off x="4965900" y="2174240"/>
            <a:ext cx="2198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has-a</a:t>
            </a:r>
          </a:p>
        </p:txBody>
      </p:sp>
    </p:spTree>
    <p:extLst>
      <p:ext uri="{BB962C8B-B14F-4D97-AF65-F5344CB8AC3E}">
        <p14:creationId xmlns:p14="http://schemas.microsoft.com/office/powerpoint/2010/main" val="81669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8011002" y="4696996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/>
              <a:t>bool _canHunt;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8011002" y="329892"/>
            <a:ext cx="2400614" cy="25133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/>
              <a:t>int _age;</a:t>
            </a:r>
          </a:p>
          <a:p>
            <a:endParaRPr lang="da-DK" sz="3600"/>
          </a:p>
        </p:txBody>
      </p:sp>
      <p:cxnSp>
        <p:nvCxnSpPr>
          <p:cNvPr id="3" name="Vinklet forbindelse 2"/>
          <p:cNvCxnSpPr>
            <a:endCxn id="4" idx="2"/>
          </p:cNvCxnSpPr>
          <p:nvPr/>
        </p:nvCxnSpPr>
        <p:spPr>
          <a:xfrm rot="16200000" flipV="1">
            <a:off x="8284433" y="3770118"/>
            <a:ext cx="1853755" cy="1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/>
          <p:cNvCxnSpPr/>
          <p:nvPr/>
        </p:nvCxnSpPr>
        <p:spPr>
          <a:xfrm flipV="1">
            <a:off x="3488267" y="948269"/>
            <a:ext cx="4958080" cy="1612051"/>
          </a:xfrm>
          <a:prstGeom prst="straightConnector1">
            <a:avLst/>
          </a:prstGeom>
          <a:ln w="76200"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felt 6"/>
          <p:cNvSpPr txBox="1"/>
          <p:nvPr/>
        </p:nvSpPr>
        <p:spPr>
          <a:xfrm>
            <a:off x="1192106" y="1943947"/>
            <a:ext cx="6024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2400" b="1">
                <a:latin typeface="Consolas" panose="020B0609020204030204" pitchFamily="49" charset="0"/>
              </a:rPr>
              <a:t> age,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en-US" sz="2400" b="1">
                <a:latin typeface="Consolas" panose="020B0609020204030204" pitchFamily="49" charset="0"/>
              </a:rPr>
              <a:t> canHunt)</a:t>
            </a:r>
          </a:p>
          <a:p>
            <a:r>
              <a:rPr lang="en-US" sz="2400" b="1">
                <a:latin typeface="Consolas" panose="020B0609020204030204" pitchFamily="49" charset="0"/>
              </a:rPr>
              <a:t>   :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base</a:t>
            </a:r>
            <a:r>
              <a:rPr lang="en-US" sz="2400" b="1">
                <a:latin typeface="Consolas" panose="020B0609020204030204" pitchFamily="49" charset="0"/>
              </a:rPr>
              <a:t>(age)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  <a:endParaRPr lang="da-DK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//…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  <a:r>
              <a:rPr lang="da-DK" sz="2400"/>
              <a:t> </a:t>
            </a:r>
          </a:p>
        </p:txBody>
      </p:sp>
      <p:cxnSp>
        <p:nvCxnSpPr>
          <p:cNvPr id="15" name="Lige pilforbindelse 14"/>
          <p:cNvCxnSpPr/>
          <p:nvPr/>
        </p:nvCxnSpPr>
        <p:spPr>
          <a:xfrm>
            <a:off x="6075680" y="2343573"/>
            <a:ext cx="2072640" cy="2675467"/>
          </a:xfrm>
          <a:prstGeom prst="straightConnector1">
            <a:avLst/>
          </a:prstGeom>
          <a:ln w="762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2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ige pilforbindelse 10"/>
          <p:cNvCxnSpPr>
            <a:stCxn id="9" idx="3"/>
            <a:endCxn id="10" idx="1"/>
          </p:cNvCxnSpPr>
          <p:nvPr/>
        </p:nvCxnSpPr>
        <p:spPr>
          <a:xfrm>
            <a:off x="3545307" y="2237606"/>
            <a:ext cx="5039225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1144693" y="1010652"/>
            <a:ext cx="2400614" cy="24539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/>
              <a:t>Animal</a:t>
            </a:r>
          </a:p>
          <a:p>
            <a:endParaRPr lang="da-DK" sz="2800"/>
          </a:p>
        </p:txBody>
      </p:sp>
      <p:sp>
        <p:nvSpPr>
          <p:cNvPr id="10" name="Afrundet rektangel 9"/>
          <p:cNvSpPr/>
          <p:nvPr/>
        </p:nvSpPr>
        <p:spPr>
          <a:xfrm>
            <a:off x="8584532" y="1010652"/>
            <a:ext cx="2400614" cy="24539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/>
              <a:t>Dog</a:t>
            </a:r>
          </a:p>
          <a:p>
            <a:endParaRPr lang="da-DK" sz="2800"/>
          </a:p>
        </p:txBody>
      </p:sp>
      <p:sp>
        <p:nvSpPr>
          <p:cNvPr id="7" name="Tekstfelt 6"/>
          <p:cNvSpPr txBox="1"/>
          <p:nvPr/>
        </p:nvSpPr>
        <p:spPr>
          <a:xfrm>
            <a:off x="5324171" y="2174240"/>
            <a:ext cx="1481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is-a</a:t>
            </a:r>
          </a:p>
        </p:txBody>
      </p:sp>
    </p:spTree>
    <p:extLst>
      <p:ext uri="{BB962C8B-B14F-4D97-AF65-F5344CB8AC3E}">
        <p14:creationId xmlns:p14="http://schemas.microsoft.com/office/powerpoint/2010/main" val="218225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ige pilforbindelse 10"/>
          <p:cNvCxnSpPr>
            <a:stCxn id="10" idx="0"/>
          </p:cNvCxnSpPr>
          <p:nvPr/>
        </p:nvCxnSpPr>
        <p:spPr>
          <a:xfrm flipV="1">
            <a:off x="5804078" y="2027320"/>
            <a:ext cx="0" cy="1588169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rundet rektangel 8"/>
          <p:cNvSpPr/>
          <p:nvPr/>
        </p:nvSpPr>
        <p:spPr>
          <a:xfrm>
            <a:off x="4603771" y="529388"/>
            <a:ext cx="2400614" cy="14979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/>
              <a:t>Animal</a:t>
            </a:r>
          </a:p>
          <a:p>
            <a:endParaRPr lang="da-DK" sz="2800"/>
          </a:p>
        </p:txBody>
      </p:sp>
      <p:sp>
        <p:nvSpPr>
          <p:cNvPr id="10" name="Afrundet rektangel 9"/>
          <p:cNvSpPr/>
          <p:nvPr/>
        </p:nvSpPr>
        <p:spPr>
          <a:xfrm>
            <a:off x="4603771" y="3615489"/>
            <a:ext cx="2400614" cy="14979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/>
              <a:t>Dog</a:t>
            </a:r>
          </a:p>
          <a:p>
            <a:endParaRPr lang="da-DK" sz="2800"/>
          </a:p>
        </p:txBody>
      </p:sp>
      <p:sp>
        <p:nvSpPr>
          <p:cNvPr id="7" name="Tekstfelt 6"/>
          <p:cNvSpPr txBox="1"/>
          <p:nvPr/>
        </p:nvSpPr>
        <p:spPr>
          <a:xfrm>
            <a:off x="728108" y="2359739"/>
            <a:ext cx="3390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5400"/>
              <a:t>Inheritance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7612176" y="529388"/>
            <a:ext cx="24479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</a:rPr>
              <a:t>base class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</a:rPr>
              <a:t>(superclass)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7612175" y="3615489"/>
            <a:ext cx="2645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</a:rPr>
              <a:t>derived class</a:t>
            </a:r>
          </a:p>
          <a:p>
            <a:r>
              <a:rPr lang="da-DK" sz="3600" b="1">
                <a:solidFill>
                  <a:srgbClr val="0070C0"/>
                </a:solidFill>
              </a:rPr>
              <a:t>(subclass)</a:t>
            </a:r>
          </a:p>
        </p:txBody>
      </p:sp>
    </p:spTree>
    <p:extLst>
      <p:ext uri="{BB962C8B-B14F-4D97-AF65-F5344CB8AC3E}">
        <p14:creationId xmlns:p14="http://schemas.microsoft.com/office/powerpoint/2010/main" val="53737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2077139" y="938462"/>
            <a:ext cx="2400614" cy="494497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5400"/>
              <a:t>Dog</a:t>
            </a:r>
          </a:p>
          <a:p>
            <a:endParaRPr lang="da-DK" sz="2800"/>
          </a:p>
        </p:txBody>
      </p:sp>
      <p:sp>
        <p:nvSpPr>
          <p:cNvPr id="13" name="Afrundet rektangel 12"/>
          <p:cNvSpPr/>
          <p:nvPr/>
        </p:nvSpPr>
        <p:spPr>
          <a:xfrm>
            <a:off x="7144439" y="938461"/>
            <a:ext cx="2400614" cy="49449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5400"/>
              <a:t>Cat</a:t>
            </a:r>
          </a:p>
          <a:p>
            <a:endParaRPr lang="da-DK" sz="2800"/>
          </a:p>
        </p:txBody>
      </p:sp>
    </p:spTree>
    <p:extLst>
      <p:ext uri="{BB962C8B-B14F-4D97-AF65-F5344CB8AC3E}">
        <p14:creationId xmlns:p14="http://schemas.microsoft.com/office/powerpoint/2010/main" val="184560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7007938" y="738292"/>
            <a:ext cx="2673616" cy="5527841"/>
          </a:xfrm>
          <a:prstGeom prst="roundRect">
            <a:avLst/>
          </a:prstGeom>
          <a:solidFill>
            <a:srgbClr val="C0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800"/>
          </a:p>
        </p:txBody>
      </p:sp>
      <p:sp>
        <p:nvSpPr>
          <p:cNvPr id="6" name="Afrundet rektangel 5"/>
          <p:cNvSpPr/>
          <p:nvPr/>
        </p:nvSpPr>
        <p:spPr>
          <a:xfrm>
            <a:off x="1937173" y="738293"/>
            <a:ext cx="2673616" cy="5527841"/>
          </a:xfrm>
          <a:prstGeom prst="round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800"/>
          </a:p>
        </p:txBody>
      </p:sp>
      <p:sp>
        <p:nvSpPr>
          <p:cNvPr id="10" name="Afrundet rektangel 9"/>
          <p:cNvSpPr/>
          <p:nvPr/>
        </p:nvSpPr>
        <p:spPr>
          <a:xfrm>
            <a:off x="2077139" y="4493795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Dog</a:t>
            </a:r>
          </a:p>
          <a:p>
            <a:pPr algn="ctr"/>
            <a:r>
              <a:rPr lang="da-DK" sz="3600"/>
              <a:t>(specific)</a:t>
            </a:r>
          </a:p>
          <a:p>
            <a:endParaRPr lang="da-DK" sz="2800"/>
          </a:p>
        </p:txBody>
      </p:sp>
      <p:sp>
        <p:nvSpPr>
          <p:cNvPr id="13" name="Afrundet rektangel 12"/>
          <p:cNvSpPr/>
          <p:nvPr/>
        </p:nvSpPr>
        <p:spPr>
          <a:xfrm>
            <a:off x="7144439" y="4493795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Cat</a:t>
            </a:r>
          </a:p>
          <a:p>
            <a:pPr algn="ctr"/>
            <a:r>
              <a:rPr lang="da-DK" sz="3600"/>
              <a:t>(specific)</a:t>
            </a:r>
          </a:p>
          <a:p>
            <a:endParaRPr lang="da-DK" sz="2800"/>
          </a:p>
        </p:txBody>
      </p:sp>
      <p:sp>
        <p:nvSpPr>
          <p:cNvPr id="4" name="Afrundet rektangel 3"/>
          <p:cNvSpPr/>
          <p:nvPr/>
        </p:nvSpPr>
        <p:spPr>
          <a:xfrm>
            <a:off x="2077139" y="938463"/>
            <a:ext cx="2400614" cy="34470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Common</a:t>
            </a:r>
          </a:p>
          <a:p>
            <a:endParaRPr lang="da-DK" sz="3600"/>
          </a:p>
        </p:txBody>
      </p:sp>
      <p:sp>
        <p:nvSpPr>
          <p:cNvPr id="5" name="Afrundet rektangel 4"/>
          <p:cNvSpPr/>
          <p:nvPr/>
        </p:nvSpPr>
        <p:spPr>
          <a:xfrm>
            <a:off x="7144439" y="938463"/>
            <a:ext cx="2400614" cy="34470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Common</a:t>
            </a:r>
          </a:p>
          <a:p>
            <a:endParaRPr lang="da-DK" sz="3600"/>
          </a:p>
        </p:txBody>
      </p:sp>
      <p:pic>
        <p:nvPicPr>
          <p:cNvPr id="8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63" y="240737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94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7007938" y="738292"/>
            <a:ext cx="2673616" cy="5527841"/>
          </a:xfrm>
          <a:prstGeom prst="roundRect">
            <a:avLst/>
          </a:prstGeom>
          <a:solidFill>
            <a:srgbClr val="C0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800"/>
          </a:p>
        </p:txBody>
      </p:sp>
      <p:sp>
        <p:nvSpPr>
          <p:cNvPr id="6" name="Afrundet rektangel 5"/>
          <p:cNvSpPr/>
          <p:nvPr/>
        </p:nvSpPr>
        <p:spPr>
          <a:xfrm>
            <a:off x="1937173" y="738293"/>
            <a:ext cx="2673616" cy="5527841"/>
          </a:xfrm>
          <a:prstGeom prst="round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2800"/>
          </a:p>
        </p:txBody>
      </p:sp>
      <p:sp>
        <p:nvSpPr>
          <p:cNvPr id="10" name="Afrundet rektangel 9"/>
          <p:cNvSpPr/>
          <p:nvPr/>
        </p:nvSpPr>
        <p:spPr>
          <a:xfrm>
            <a:off x="2077139" y="4493795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/>
              <a:t>bool _canHunt;</a:t>
            </a:r>
          </a:p>
          <a:p>
            <a:endParaRPr lang="da-DK" sz="2800"/>
          </a:p>
        </p:txBody>
      </p:sp>
      <p:sp>
        <p:nvSpPr>
          <p:cNvPr id="13" name="Afrundet rektangel 12"/>
          <p:cNvSpPr/>
          <p:nvPr/>
        </p:nvSpPr>
        <p:spPr>
          <a:xfrm>
            <a:off x="7144439" y="4493795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/>
              <a:t>double _purrDB;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2077139" y="938463"/>
            <a:ext cx="2400614" cy="34470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/>
              <a:t>int _age;</a:t>
            </a:r>
          </a:p>
          <a:p>
            <a:endParaRPr lang="da-DK" sz="2800"/>
          </a:p>
        </p:txBody>
      </p:sp>
      <p:sp>
        <p:nvSpPr>
          <p:cNvPr id="5" name="Afrundet rektangel 4"/>
          <p:cNvSpPr/>
          <p:nvPr/>
        </p:nvSpPr>
        <p:spPr>
          <a:xfrm>
            <a:off x="7144439" y="938463"/>
            <a:ext cx="2400614" cy="34470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/>
              <a:t>int _age;</a:t>
            </a:r>
          </a:p>
          <a:p>
            <a:endParaRPr lang="da-DK" sz="3600"/>
          </a:p>
        </p:txBody>
      </p:sp>
      <p:pic>
        <p:nvPicPr>
          <p:cNvPr id="8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63" y="240737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5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2077139" y="4493795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Dog</a:t>
            </a:r>
          </a:p>
          <a:p>
            <a:pPr algn="ctr"/>
            <a:r>
              <a:rPr lang="da-DK" sz="3600"/>
              <a:t>(specific)</a:t>
            </a:r>
          </a:p>
          <a:p>
            <a:endParaRPr lang="da-DK" sz="2800"/>
          </a:p>
        </p:txBody>
      </p:sp>
      <p:sp>
        <p:nvSpPr>
          <p:cNvPr id="13" name="Afrundet rektangel 12"/>
          <p:cNvSpPr/>
          <p:nvPr/>
        </p:nvSpPr>
        <p:spPr>
          <a:xfrm>
            <a:off x="7144439" y="4493795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Cat</a:t>
            </a:r>
          </a:p>
          <a:p>
            <a:pPr algn="ctr"/>
            <a:r>
              <a:rPr lang="da-DK" sz="3600"/>
              <a:t>(specific)</a:t>
            </a:r>
          </a:p>
          <a:p>
            <a:endParaRPr lang="da-DK" sz="2800"/>
          </a:p>
        </p:txBody>
      </p:sp>
      <p:sp>
        <p:nvSpPr>
          <p:cNvPr id="4" name="Afrundet rektangel 3"/>
          <p:cNvSpPr/>
          <p:nvPr/>
        </p:nvSpPr>
        <p:spPr>
          <a:xfrm>
            <a:off x="4610789" y="296025"/>
            <a:ext cx="2400614" cy="25133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/>
              <a:t>Animal</a:t>
            </a:r>
          </a:p>
          <a:p>
            <a:pPr algn="ctr"/>
            <a:r>
              <a:rPr lang="da-DK" sz="3600"/>
              <a:t>(common)</a:t>
            </a:r>
          </a:p>
          <a:p>
            <a:endParaRPr lang="da-DK" sz="3600"/>
          </a:p>
        </p:txBody>
      </p:sp>
      <p:pic>
        <p:nvPicPr>
          <p:cNvPr id="8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432" y="1299549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Vinklet forbindelse 2"/>
          <p:cNvCxnSpPr>
            <a:stCxn id="10" idx="0"/>
            <a:endCxn id="4" idx="2"/>
          </p:cNvCxnSpPr>
          <p:nvPr/>
        </p:nvCxnSpPr>
        <p:spPr>
          <a:xfrm rot="5400000" flipH="1" flipV="1">
            <a:off x="3702061" y="2384760"/>
            <a:ext cx="1684421" cy="2533650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inklet forbindelse 13"/>
          <p:cNvCxnSpPr>
            <a:stCxn id="13" idx="0"/>
            <a:endCxn id="4" idx="2"/>
          </p:cNvCxnSpPr>
          <p:nvPr/>
        </p:nvCxnSpPr>
        <p:spPr>
          <a:xfrm rot="16200000" flipV="1">
            <a:off x="6235711" y="2384760"/>
            <a:ext cx="1684421" cy="2533650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4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2077139" y="4493795"/>
            <a:ext cx="2400614" cy="13896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/>
              <a:t>bool _canHunt;</a:t>
            </a:r>
          </a:p>
        </p:txBody>
      </p:sp>
      <p:sp>
        <p:nvSpPr>
          <p:cNvPr id="13" name="Afrundet rektangel 12"/>
          <p:cNvSpPr/>
          <p:nvPr/>
        </p:nvSpPr>
        <p:spPr>
          <a:xfrm>
            <a:off x="7144439" y="4493795"/>
            <a:ext cx="2400614" cy="138964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/>
              <a:t>double _purrDB;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4610789" y="296025"/>
            <a:ext cx="2400614" cy="25133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800"/>
              <a:t>int _age;</a:t>
            </a:r>
          </a:p>
          <a:p>
            <a:endParaRPr lang="da-DK" sz="3600"/>
          </a:p>
        </p:txBody>
      </p:sp>
      <p:pic>
        <p:nvPicPr>
          <p:cNvPr id="8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432" y="1299549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Vinklet forbindelse 2"/>
          <p:cNvCxnSpPr>
            <a:stCxn id="10" idx="0"/>
            <a:endCxn id="4" idx="2"/>
          </p:cNvCxnSpPr>
          <p:nvPr/>
        </p:nvCxnSpPr>
        <p:spPr>
          <a:xfrm rot="5400000" flipH="1" flipV="1">
            <a:off x="3702061" y="2384760"/>
            <a:ext cx="1684421" cy="2533650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inklet forbindelse 13"/>
          <p:cNvCxnSpPr>
            <a:stCxn id="13" idx="0"/>
            <a:endCxn id="4" idx="2"/>
          </p:cNvCxnSpPr>
          <p:nvPr/>
        </p:nvCxnSpPr>
        <p:spPr>
          <a:xfrm rot="16200000" flipV="1">
            <a:off x="6235711" y="2384760"/>
            <a:ext cx="1684421" cy="2533650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93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253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Office-tema</vt:lpstr>
      <vt:lpstr>Inheritance (fundamentals)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107</cp:revision>
  <dcterms:created xsi:type="dcterms:W3CDTF">2017-09-05T14:00:27Z</dcterms:created>
  <dcterms:modified xsi:type="dcterms:W3CDTF">2022-08-12T10:24:43Z</dcterms:modified>
</cp:coreProperties>
</file>