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72" r:id="rId9"/>
    <p:sldId id="273" r:id="rId10"/>
    <p:sldId id="268" r:id="rId11"/>
    <p:sldId id="269" r:id="rId12"/>
    <p:sldId id="307" r:id="rId13"/>
    <p:sldId id="271" r:id="rId14"/>
    <p:sldId id="270" r:id="rId1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9" d="100"/>
          <a:sy n="69" d="100"/>
        </p:scale>
        <p:origin x="27" y="1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6C9A47-EB59-4F40-8E8C-CF8D1AE234E2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A4E40-6D3E-4C99-9E4E-A469DF16443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93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27E70-C461-477F-BF52-CFCF7D612977}" type="datetimeFigureOut">
              <a:rPr lang="da-DK" smtClean="0"/>
              <a:t>28-01-2020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5C06-9538-4427-B025-A53EC09C531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054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27E70-C461-477F-BF52-CFCF7D612977}" type="datetimeFigureOut">
              <a:rPr lang="da-DK" smtClean="0"/>
              <a:t>28-01-2020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5C06-9538-4427-B025-A53EC09C531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3187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27E70-C461-477F-BF52-CFCF7D612977}" type="datetimeFigureOut">
              <a:rPr lang="da-DK" smtClean="0"/>
              <a:t>28-01-2020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5C06-9538-4427-B025-A53EC09C531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49246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27E70-C461-477F-BF52-CFCF7D612977}" type="datetimeFigureOut">
              <a:rPr lang="da-DK" smtClean="0"/>
              <a:t>28-01-2020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5C06-9538-4427-B025-A53EC09C531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4983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27E70-C461-477F-BF52-CFCF7D612977}" type="datetimeFigureOut">
              <a:rPr lang="da-DK" smtClean="0"/>
              <a:t>28-01-2020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5C06-9538-4427-B025-A53EC09C531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3948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27E70-C461-477F-BF52-CFCF7D612977}" type="datetimeFigureOut">
              <a:rPr lang="da-DK" smtClean="0"/>
              <a:t>28-01-2020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5C06-9538-4427-B025-A53EC09C531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8456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27E70-C461-477F-BF52-CFCF7D612977}" type="datetimeFigureOut">
              <a:rPr lang="da-DK" smtClean="0"/>
              <a:t>28-01-2020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5C06-9538-4427-B025-A53EC09C531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9057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27E70-C461-477F-BF52-CFCF7D612977}" type="datetimeFigureOut">
              <a:rPr lang="da-DK" smtClean="0"/>
              <a:t>28-01-2020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5C06-9538-4427-B025-A53EC09C531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2510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27E70-C461-477F-BF52-CFCF7D612977}" type="datetimeFigureOut">
              <a:rPr lang="da-DK" smtClean="0"/>
              <a:t>28-01-2020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5C06-9538-4427-B025-A53EC09C531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6001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27E70-C461-477F-BF52-CFCF7D612977}" type="datetimeFigureOut">
              <a:rPr lang="da-DK" smtClean="0"/>
              <a:t>28-01-2020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5C06-9538-4427-B025-A53EC09C531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3074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27E70-C461-477F-BF52-CFCF7D612977}" type="datetimeFigureOut">
              <a:rPr lang="da-DK" smtClean="0"/>
              <a:t>28-01-2020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5C06-9538-4427-B025-A53EC09C531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4336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27E70-C461-477F-BF52-CFCF7D612977}" type="datetimeFigureOut">
              <a:rPr lang="da-DK" smtClean="0"/>
              <a:t>28-01-2020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15C06-9538-4427-B025-A53EC09C531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5239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39811" y="345989"/>
            <a:ext cx="11491784" cy="3256006"/>
          </a:xfrm>
        </p:spPr>
        <p:txBody>
          <a:bodyPr>
            <a:noAutofit/>
          </a:bodyPr>
          <a:lstStyle/>
          <a:p>
            <a:r>
              <a:rPr lang="da-DK" sz="9600" b="1" dirty="0" smtClean="0"/>
              <a:t>JavaScript</a:t>
            </a:r>
            <a:endParaRPr lang="da-DK" sz="9600" b="1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4368114"/>
            <a:ext cx="9144000" cy="1223318"/>
          </a:xfrm>
        </p:spPr>
        <p:txBody>
          <a:bodyPr>
            <a:normAutofit/>
          </a:bodyPr>
          <a:lstStyle/>
          <a:p>
            <a:r>
              <a:rPr lang="da-DK" sz="4800" i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da-DK" sz="4800" i="1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da-DK" sz="4800" i="1" dirty="0" smtClean="0">
                <a:solidFill>
                  <a:schemeClr val="accent6">
                    <a:lumMod val="75000"/>
                  </a:schemeClr>
                </a:solidFill>
              </a:rPr>
              <a:t>dvanced Part 1)</a:t>
            </a:r>
            <a:endParaRPr lang="da-DK" sz="48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06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7846541" y="4411362"/>
            <a:ext cx="2829697" cy="11856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mtClean="0">
                <a:solidFill>
                  <a:srgbClr val="FFFF00"/>
                </a:solidFill>
              </a:rPr>
              <a:t>Global</a:t>
            </a:r>
            <a:r>
              <a:rPr lang="da-DK" smtClean="0"/>
              <a:t> Ex. Cont.</a:t>
            </a:r>
            <a:endParaRPr lang="da-DK"/>
          </a:p>
        </p:txBody>
      </p:sp>
      <p:sp>
        <p:nvSpPr>
          <p:cNvPr id="5" name="Rektangel 4"/>
          <p:cNvSpPr/>
          <p:nvPr/>
        </p:nvSpPr>
        <p:spPr>
          <a:xfrm>
            <a:off x="7846541" y="3050059"/>
            <a:ext cx="2829697" cy="11856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mtClean="0">
                <a:solidFill>
                  <a:srgbClr val="FFFF00"/>
                </a:solidFill>
              </a:rPr>
              <a:t>myFuncG()</a:t>
            </a:r>
            <a:r>
              <a:rPr lang="da-DK" smtClean="0"/>
              <a:t> Ex. Cont.</a:t>
            </a:r>
            <a:endParaRPr lang="da-DK"/>
          </a:p>
        </p:txBody>
      </p:sp>
      <p:sp>
        <p:nvSpPr>
          <p:cNvPr id="6" name="Rektangel 5"/>
          <p:cNvSpPr/>
          <p:nvPr/>
        </p:nvSpPr>
        <p:spPr>
          <a:xfrm>
            <a:off x="9537357" y="4581974"/>
            <a:ext cx="1040027" cy="84437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600" smtClean="0">
                <a:solidFill>
                  <a:srgbClr val="FFFF00"/>
                </a:solidFill>
              </a:rPr>
              <a:t>myFuncF</a:t>
            </a:r>
          </a:p>
          <a:p>
            <a:r>
              <a:rPr lang="da-DK" sz="1600" smtClean="0">
                <a:solidFill>
                  <a:srgbClr val="FFFF00"/>
                </a:solidFill>
              </a:rPr>
              <a:t>myFuncG</a:t>
            </a:r>
            <a:endParaRPr lang="da-DK" sz="1600">
              <a:solidFill>
                <a:srgbClr val="FFFF00"/>
              </a:solidFill>
            </a:endParaRPr>
          </a:p>
          <a:p>
            <a:r>
              <a:rPr lang="da-DK" sz="1600" smtClean="0">
                <a:solidFill>
                  <a:srgbClr val="FFFF00"/>
                </a:solidFill>
              </a:rPr>
              <a:t>theMsg</a:t>
            </a:r>
            <a:endParaRPr lang="da-DK" sz="1600">
              <a:solidFill>
                <a:srgbClr val="FFFF00"/>
              </a:solidFill>
            </a:endParaRPr>
          </a:p>
          <a:p>
            <a:endParaRPr lang="da-DK" sz="1600"/>
          </a:p>
        </p:txBody>
      </p:sp>
      <p:sp>
        <p:nvSpPr>
          <p:cNvPr id="7" name="Rektangel 6"/>
          <p:cNvSpPr/>
          <p:nvPr/>
        </p:nvSpPr>
        <p:spPr>
          <a:xfrm>
            <a:off x="9537357" y="3795323"/>
            <a:ext cx="1040027" cy="3504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600" smtClean="0">
                <a:solidFill>
                  <a:srgbClr val="FFFF00"/>
                </a:solidFill>
              </a:rPr>
              <a:t>theMsg</a:t>
            </a:r>
            <a:endParaRPr lang="da-DK" sz="1600">
              <a:solidFill>
                <a:srgbClr val="FFFF00"/>
              </a:solidFill>
            </a:endParaRPr>
          </a:p>
          <a:p>
            <a:endParaRPr lang="da-DK" sz="1600"/>
          </a:p>
        </p:txBody>
      </p:sp>
      <p:sp>
        <p:nvSpPr>
          <p:cNvPr id="8" name="Rektangel 7"/>
          <p:cNvSpPr/>
          <p:nvPr/>
        </p:nvSpPr>
        <p:spPr>
          <a:xfrm>
            <a:off x="7846541" y="1688756"/>
            <a:ext cx="2829697" cy="11856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mtClean="0">
                <a:solidFill>
                  <a:srgbClr val="FFFF00"/>
                </a:solidFill>
              </a:rPr>
              <a:t>myFuncF()</a:t>
            </a:r>
            <a:r>
              <a:rPr lang="da-DK" smtClean="0"/>
              <a:t> Ex. Cont.</a:t>
            </a:r>
            <a:endParaRPr lang="da-DK"/>
          </a:p>
        </p:txBody>
      </p:sp>
      <p:sp>
        <p:nvSpPr>
          <p:cNvPr id="9" name="Rektangel 8"/>
          <p:cNvSpPr/>
          <p:nvPr/>
        </p:nvSpPr>
        <p:spPr>
          <a:xfrm>
            <a:off x="9537357" y="2434020"/>
            <a:ext cx="1040027" cy="3504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1600">
              <a:solidFill>
                <a:srgbClr val="FFFF00"/>
              </a:solidFill>
            </a:endParaRPr>
          </a:p>
          <a:p>
            <a:endParaRPr lang="da-DK" sz="1600"/>
          </a:p>
        </p:txBody>
      </p:sp>
      <p:pic>
        <p:nvPicPr>
          <p:cNvPr id="10" name="Billed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208" y="1298422"/>
            <a:ext cx="5014767" cy="4189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399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6765325" y="767533"/>
            <a:ext cx="2829697" cy="11856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mtClean="0">
                <a:solidFill>
                  <a:srgbClr val="FFFF00"/>
                </a:solidFill>
              </a:rPr>
              <a:t>Global</a:t>
            </a:r>
            <a:r>
              <a:rPr lang="da-DK" smtClean="0"/>
              <a:t> Ex. Cont.</a:t>
            </a:r>
            <a:endParaRPr lang="da-DK"/>
          </a:p>
        </p:txBody>
      </p:sp>
      <p:sp>
        <p:nvSpPr>
          <p:cNvPr id="5" name="Rektangel 4"/>
          <p:cNvSpPr/>
          <p:nvPr/>
        </p:nvSpPr>
        <p:spPr>
          <a:xfrm>
            <a:off x="7346092" y="2354022"/>
            <a:ext cx="2829697" cy="11856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mtClean="0">
                <a:solidFill>
                  <a:srgbClr val="FFFF00"/>
                </a:solidFill>
              </a:rPr>
              <a:t>myFuncG()</a:t>
            </a:r>
            <a:r>
              <a:rPr lang="da-DK" smtClean="0"/>
              <a:t> Ex. Cont.</a:t>
            </a:r>
            <a:endParaRPr lang="da-DK"/>
          </a:p>
        </p:txBody>
      </p:sp>
      <p:sp>
        <p:nvSpPr>
          <p:cNvPr id="8" name="Rektangel 7"/>
          <p:cNvSpPr/>
          <p:nvPr/>
        </p:nvSpPr>
        <p:spPr>
          <a:xfrm>
            <a:off x="8062784" y="3912328"/>
            <a:ext cx="2829697" cy="11856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mtClean="0">
                <a:solidFill>
                  <a:srgbClr val="FFFF00"/>
                </a:solidFill>
              </a:rPr>
              <a:t>myFuncF()</a:t>
            </a:r>
            <a:r>
              <a:rPr lang="da-DK" smtClean="0"/>
              <a:t> Ex. Cont.</a:t>
            </a:r>
            <a:endParaRPr lang="da-DK"/>
          </a:p>
        </p:txBody>
      </p:sp>
      <p:sp>
        <p:nvSpPr>
          <p:cNvPr id="11" name="Rektangel 10"/>
          <p:cNvSpPr/>
          <p:nvPr/>
        </p:nvSpPr>
        <p:spPr>
          <a:xfrm>
            <a:off x="418071" y="767533"/>
            <a:ext cx="2829697" cy="11856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mtClean="0">
                <a:solidFill>
                  <a:srgbClr val="FFFF00"/>
                </a:solidFill>
              </a:rPr>
              <a:t>Global</a:t>
            </a:r>
            <a:r>
              <a:rPr lang="da-DK" smtClean="0"/>
              <a:t> Lex. Env.</a:t>
            </a:r>
            <a:endParaRPr lang="da-DK"/>
          </a:p>
        </p:txBody>
      </p:sp>
      <p:sp>
        <p:nvSpPr>
          <p:cNvPr id="12" name="Rektangel 11"/>
          <p:cNvSpPr/>
          <p:nvPr/>
        </p:nvSpPr>
        <p:spPr>
          <a:xfrm>
            <a:off x="1085336" y="3912328"/>
            <a:ext cx="2829697" cy="11856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mtClean="0">
                <a:solidFill>
                  <a:srgbClr val="FFFF00"/>
                </a:solidFill>
              </a:rPr>
              <a:t>myFuncG</a:t>
            </a:r>
            <a:r>
              <a:rPr lang="da-DK" smtClean="0"/>
              <a:t> </a:t>
            </a:r>
            <a:r>
              <a:rPr lang="da-DK"/>
              <a:t>Lex. Env.</a:t>
            </a:r>
          </a:p>
        </p:txBody>
      </p:sp>
      <p:sp>
        <p:nvSpPr>
          <p:cNvPr id="13" name="Rektangel 12"/>
          <p:cNvSpPr/>
          <p:nvPr/>
        </p:nvSpPr>
        <p:spPr>
          <a:xfrm>
            <a:off x="1085336" y="2354023"/>
            <a:ext cx="2829697" cy="11856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mtClean="0">
                <a:solidFill>
                  <a:srgbClr val="FFFF00"/>
                </a:solidFill>
              </a:rPr>
              <a:t>myFuncF </a:t>
            </a:r>
            <a:r>
              <a:rPr lang="da-DK"/>
              <a:t>Lex. Env.</a:t>
            </a:r>
          </a:p>
        </p:txBody>
      </p:sp>
      <p:cxnSp>
        <p:nvCxnSpPr>
          <p:cNvPr id="4" name="Vinklet forbindelse 3"/>
          <p:cNvCxnSpPr>
            <a:endCxn id="13" idx="1"/>
          </p:cNvCxnSpPr>
          <p:nvPr/>
        </p:nvCxnSpPr>
        <p:spPr>
          <a:xfrm rot="16200000" flipH="1">
            <a:off x="348564" y="2210052"/>
            <a:ext cx="993689" cy="479855"/>
          </a:xfrm>
          <a:prstGeom prst="bentConnector2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Vinklet forbindelse 15"/>
          <p:cNvCxnSpPr>
            <a:endCxn id="12" idx="1"/>
          </p:cNvCxnSpPr>
          <p:nvPr/>
        </p:nvCxnSpPr>
        <p:spPr>
          <a:xfrm rot="16200000" flipH="1">
            <a:off x="-430589" y="2989204"/>
            <a:ext cx="2551995" cy="479856"/>
          </a:xfrm>
          <a:prstGeom prst="bentConnector2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Vinklet forbindelse 18"/>
          <p:cNvCxnSpPr>
            <a:stCxn id="8" idx="1"/>
          </p:cNvCxnSpPr>
          <p:nvPr/>
        </p:nvCxnSpPr>
        <p:spPr>
          <a:xfrm rot="10800000">
            <a:off x="6932142" y="1953134"/>
            <a:ext cx="1130642" cy="2551996"/>
          </a:xfrm>
          <a:prstGeom prst="bentConnector2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Vinklet forbindelse 21"/>
          <p:cNvCxnSpPr>
            <a:stCxn id="5" idx="1"/>
          </p:cNvCxnSpPr>
          <p:nvPr/>
        </p:nvCxnSpPr>
        <p:spPr>
          <a:xfrm rot="10800000">
            <a:off x="6932142" y="1953134"/>
            <a:ext cx="413951" cy="993690"/>
          </a:xfrm>
          <a:prstGeom prst="bentConnector2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Vinklet forbindelse 29"/>
          <p:cNvCxnSpPr>
            <a:stCxn id="2" idx="3"/>
          </p:cNvCxnSpPr>
          <p:nvPr/>
        </p:nvCxnSpPr>
        <p:spPr>
          <a:xfrm>
            <a:off x="9595022" y="1360335"/>
            <a:ext cx="339810" cy="993687"/>
          </a:xfrm>
          <a:prstGeom prst="bentConnector2">
            <a:avLst/>
          </a:prstGeom>
          <a:ln w="762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Vinklet forbindelse 33"/>
          <p:cNvCxnSpPr>
            <a:stCxn id="5" idx="3"/>
          </p:cNvCxnSpPr>
          <p:nvPr/>
        </p:nvCxnSpPr>
        <p:spPr>
          <a:xfrm>
            <a:off x="10175789" y="2946824"/>
            <a:ext cx="358346" cy="965504"/>
          </a:xfrm>
          <a:prstGeom prst="bentConnector2">
            <a:avLst/>
          </a:prstGeom>
          <a:ln w="762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248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6765325" y="767533"/>
            <a:ext cx="2829697" cy="11856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mtClean="0">
                <a:solidFill>
                  <a:srgbClr val="FFFF00"/>
                </a:solidFill>
              </a:rPr>
              <a:t>Global</a:t>
            </a:r>
            <a:r>
              <a:rPr lang="da-DK" smtClean="0"/>
              <a:t> Ex. Cont.</a:t>
            </a:r>
            <a:endParaRPr lang="da-DK"/>
          </a:p>
        </p:txBody>
      </p:sp>
      <p:sp>
        <p:nvSpPr>
          <p:cNvPr id="5" name="Rektangel 4"/>
          <p:cNvSpPr/>
          <p:nvPr/>
        </p:nvSpPr>
        <p:spPr>
          <a:xfrm>
            <a:off x="7346092" y="2354022"/>
            <a:ext cx="2829697" cy="11856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mtClean="0">
                <a:solidFill>
                  <a:srgbClr val="FFFF00"/>
                </a:solidFill>
              </a:rPr>
              <a:t>myFuncG()</a:t>
            </a:r>
            <a:r>
              <a:rPr lang="da-DK" smtClean="0"/>
              <a:t> Ex. Cont.</a:t>
            </a:r>
            <a:endParaRPr lang="da-DK"/>
          </a:p>
        </p:txBody>
      </p:sp>
      <p:sp>
        <p:nvSpPr>
          <p:cNvPr id="8" name="Rektangel 7"/>
          <p:cNvSpPr/>
          <p:nvPr/>
        </p:nvSpPr>
        <p:spPr>
          <a:xfrm>
            <a:off x="8062784" y="3912328"/>
            <a:ext cx="2829697" cy="11856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mtClean="0">
                <a:solidFill>
                  <a:srgbClr val="FFFF00"/>
                </a:solidFill>
              </a:rPr>
              <a:t>myFuncF()</a:t>
            </a:r>
            <a:r>
              <a:rPr lang="da-DK" smtClean="0"/>
              <a:t> Ex. Cont.</a:t>
            </a:r>
            <a:endParaRPr lang="da-DK"/>
          </a:p>
        </p:txBody>
      </p:sp>
      <p:sp>
        <p:nvSpPr>
          <p:cNvPr id="11" name="Rektangel 10"/>
          <p:cNvSpPr/>
          <p:nvPr/>
        </p:nvSpPr>
        <p:spPr>
          <a:xfrm>
            <a:off x="418071" y="767533"/>
            <a:ext cx="2829697" cy="11856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mtClean="0">
                <a:solidFill>
                  <a:srgbClr val="FFFF00"/>
                </a:solidFill>
              </a:rPr>
              <a:t>Global</a:t>
            </a:r>
            <a:r>
              <a:rPr lang="da-DK" smtClean="0"/>
              <a:t> Lex. Env.</a:t>
            </a:r>
            <a:endParaRPr lang="da-DK"/>
          </a:p>
        </p:txBody>
      </p:sp>
      <p:sp>
        <p:nvSpPr>
          <p:cNvPr id="12" name="Rektangel 11"/>
          <p:cNvSpPr/>
          <p:nvPr/>
        </p:nvSpPr>
        <p:spPr>
          <a:xfrm>
            <a:off x="1085336" y="3912328"/>
            <a:ext cx="2829697" cy="11856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mtClean="0">
                <a:solidFill>
                  <a:srgbClr val="FFFF00"/>
                </a:solidFill>
              </a:rPr>
              <a:t>myFuncG</a:t>
            </a:r>
            <a:r>
              <a:rPr lang="da-DK" smtClean="0"/>
              <a:t> </a:t>
            </a:r>
            <a:r>
              <a:rPr lang="da-DK"/>
              <a:t>Lex. Env.</a:t>
            </a:r>
          </a:p>
        </p:txBody>
      </p:sp>
      <p:sp>
        <p:nvSpPr>
          <p:cNvPr id="13" name="Rektangel 12"/>
          <p:cNvSpPr/>
          <p:nvPr/>
        </p:nvSpPr>
        <p:spPr>
          <a:xfrm>
            <a:off x="1085336" y="2354023"/>
            <a:ext cx="2829697" cy="11856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mtClean="0">
                <a:solidFill>
                  <a:srgbClr val="FFFF00"/>
                </a:solidFill>
              </a:rPr>
              <a:t>myFuncF </a:t>
            </a:r>
            <a:r>
              <a:rPr lang="da-DK"/>
              <a:t>Lex. Env.</a:t>
            </a:r>
          </a:p>
        </p:txBody>
      </p:sp>
      <p:cxnSp>
        <p:nvCxnSpPr>
          <p:cNvPr id="4" name="Vinklet forbindelse 3"/>
          <p:cNvCxnSpPr>
            <a:endCxn id="13" idx="1"/>
          </p:cNvCxnSpPr>
          <p:nvPr/>
        </p:nvCxnSpPr>
        <p:spPr>
          <a:xfrm rot="16200000" flipH="1">
            <a:off x="348564" y="2210052"/>
            <a:ext cx="993689" cy="479855"/>
          </a:xfrm>
          <a:prstGeom prst="bentConnector2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Vinklet forbindelse 15"/>
          <p:cNvCxnSpPr>
            <a:endCxn id="12" idx="1"/>
          </p:cNvCxnSpPr>
          <p:nvPr/>
        </p:nvCxnSpPr>
        <p:spPr>
          <a:xfrm rot="16200000" flipH="1">
            <a:off x="-430589" y="2989204"/>
            <a:ext cx="2551995" cy="479856"/>
          </a:xfrm>
          <a:prstGeom prst="bentConnector2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Vinklet forbindelse 18"/>
          <p:cNvCxnSpPr>
            <a:stCxn id="8" idx="1"/>
          </p:cNvCxnSpPr>
          <p:nvPr/>
        </p:nvCxnSpPr>
        <p:spPr>
          <a:xfrm rot="10800000">
            <a:off x="6932142" y="1953134"/>
            <a:ext cx="1130642" cy="2551996"/>
          </a:xfrm>
          <a:prstGeom prst="bentConnector2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Vinklet forbindelse 21"/>
          <p:cNvCxnSpPr>
            <a:stCxn id="5" idx="1"/>
          </p:cNvCxnSpPr>
          <p:nvPr/>
        </p:nvCxnSpPr>
        <p:spPr>
          <a:xfrm rot="10800000">
            <a:off x="6932142" y="1953134"/>
            <a:ext cx="413951" cy="993690"/>
          </a:xfrm>
          <a:prstGeom prst="bentConnector2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frundet rektangulær billedforklaring 28"/>
          <p:cNvSpPr/>
          <p:nvPr/>
        </p:nvSpPr>
        <p:spPr>
          <a:xfrm>
            <a:off x="4917989" y="4783479"/>
            <a:ext cx="1569308" cy="1444326"/>
          </a:xfrm>
          <a:prstGeom prst="wedgeRoundRectCallout">
            <a:avLst>
              <a:gd name="adj1" fmla="val 76411"/>
              <a:gd name="adj2" fmla="val -127002"/>
              <a:gd name="adj3" fmla="val 16667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b="1" smtClean="0"/>
              <a:t>Outer</a:t>
            </a:r>
          </a:p>
          <a:p>
            <a:pPr algn="ctr"/>
            <a:r>
              <a:rPr lang="da-DK" sz="2400" b="1" smtClean="0"/>
              <a:t>Environ-ment</a:t>
            </a:r>
            <a:endParaRPr lang="da-DK" sz="2400" b="1"/>
          </a:p>
        </p:txBody>
      </p:sp>
      <p:cxnSp>
        <p:nvCxnSpPr>
          <p:cNvPr id="30" name="Vinklet forbindelse 29"/>
          <p:cNvCxnSpPr>
            <a:stCxn id="2" idx="3"/>
          </p:cNvCxnSpPr>
          <p:nvPr/>
        </p:nvCxnSpPr>
        <p:spPr>
          <a:xfrm>
            <a:off x="9595022" y="1360335"/>
            <a:ext cx="339810" cy="993687"/>
          </a:xfrm>
          <a:prstGeom prst="bentConnector2">
            <a:avLst/>
          </a:prstGeom>
          <a:ln w="762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Vinklet forbindelse 33"/>
          <p:cNvCxnSpPr>
            <a:stCxn id="5" idx="3"/>
          </p:cNvCxnSpPr>
          <p:nvPr/>
        </p:nvCxnSpPr>
        <p:spPr>
          <a:xfrm>
            <a:off x="10175789" y="2946824"/>
            <a:ext cx="358346" cy="965504"/>
          </a:xfrm>
          <a:prstGeom prst="bentConnector2">
            <a:avLst/>
          </a:prstGeom>
          <a:ln w="762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frundet rektangulær billedforklaring 36"/>
          <p:cNvSpPr/>
          <p:nvPr/>
        </p:nvSpPr>
        <p:spPr>
          <a:xfrm>
            <a:off x="10414686" y="1136822"/>
            <a:ext cx="1569308" cy="901488"/>
          </a:xfrm>
          <a:prstGeom prst="wedgeRoundRectCallout">
            <a:avLst>
              <a:gd name="adj1" fmla="val -75558"/>
              <a:gd name="adj2" fmla="val 48448"/>
              <a:gd name="adj3" fmla="val 16667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b="1" smtClean="0"/>
              <a:t>Exec.</a:t>
            </a:r>
          </a:p>
          <a:p>
            <a:pPr algn="ctr"/>
            <a:r>
              <a:rPr lang="da-DK" sz="2400" b="1" smtClean="0"/>
              <a:t>stack</a:t>
            </a:r>
            <a:endParaRPr lang="da-DK" sz="2400" b="1"/>
          </a:p>
        </p:txBody>
      </p:sp>
    </p:spTree>
    <p:extLst>
      <p:ext uri="{BB962C8B-B14F-4D97-AF65-F5344CB8AC3E}">
        <p14:creationId xmlns:p14="http://schemas.microsoft.com/office/powerpoint/2010/main" val="215643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6765325" y="767533"/>
            <a:ext cx="2829697" cy="11856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mtClean="0">
                <a:solidFill>
                  <a:srgbClr val="FFFF00"/>
                </a:solidFill>
              </a:rPr>
              <a:t>Global</a:t>
            </a:r>
            <a:r>
              <a:rPr lang="da-DK" smtClean="0"/>
              <a:t> Ex. Cont.</a:t>
            </a:r>
            <a:endParaRPr lang="da-DK"/>
          </a:p>
        </p:txBody>
      </p:sp>
      <p:sp>
        <p:nvSpPr>
          <p:cNvPr id="5" name="Rektangel 4"/>
          <p:cNvSpPr/>
          <p:nvPr/>
        </p:nvSpPr>
        <p:spPr>
          <a:xfrm>
            <a:off x="7346092" y="2354022"/>
            <a:ext cx="2829697" cy="11856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mtClean="0">
                <a:solidFill>
                  <a:srgbClr val="FFFF00"/>
                </a:solidFill>
              </a:rPr>
              <a:t>myFuncG()</a:t>
            </a:r>
            <a:r>
              <a:rPr lang="da-DK" smtClean="0"/>
              <a:t> Ex. Cont.</a:t>
            </a:r>
            <a:endParaRPr lang="da-DK"/>
          </a:p>
        </p:txBody>
      </p:sp>
      <p:sp>
        <p:nvSpPr>
          <p:cNvPr id="8" name="Rektangel 7"/>
          <p:cNvSpPr/>
          <p:nvPr/>
        </p:nvSpPr>
        <p:spPr>
          <a:xfrm>
            <a:off x="8062784" y="3912328"/>
            <a:ext cx="2829697" cy="11856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mtClean="0">
                <a:solidFill>
                  <a:srgbClr val="FFFF00"/>
                </a:solidFill>
              </a:rPr>
              <a:t>myFuncF()</a:t>
            </a:r>
            <a:r>
              <a:rPr lang="da-DK" smtClean="0"/>
              <a:t> Ex. Cont.</a:t>
            </a:r>
            <a:endParaRPr lang="da-DK"/>
          </a:p>
        </p:txBody>
      </p:sp>
      <p:sp>
        <p:nvSpPr>
          <p:cNvPr id="11" name="Rektangel 10"/>
          <p:cNvSpPr/>
          <p:nvPr/>
        </p:nvSpPr>
        <p:spPr>
          <a:xfrm>
            <a:off x="418071" y="767533"/>
            <a:ext cx="2829697" cy="11856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mtClean="0">
                <a:solidFill>
                  <a:srgbClr val="FFFF00"/>
                </a:solidFill>
              </a:rPr>
              <a:t>Global</a:t>
            </a:r>
            <a:r>
              <a:rPr lang="da-DK" smtClean="0"/>
              <a:t> Lex. Env.</a:t>
            </a:r>
            <a:endParaRPr lang="da-DK"/>
          </a:p>
        </p:txBody>
      </p:sp>
      <p:sp>
        <p:nvSpPr>
          <p:cNvPr id="12" name="Rektangel 11"/>
          <p:cNvSpPr/>
          <p:nvPr/>
        </p:nvSpPr>
        <p:spPr>
          <a:xfrm>
            <a:off x="1085336" y="3912328"/>
            <a:ext cx="2829697" cy="11856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mtClean="0">
                <a:solidFill>
                  <a:srgbClr val="FFFF00"/>
                </a:solidFill>
              </a:rPr>
              <a:t>myFuncG</a:t>
            </a:r>
            <a:r>
              <a:rPr lang="da-DK" smtClean="0"/>
              <a:t> </a:t>
            </a:r>
            <a:r>
              <a:rPr lang="da-DK"/>
              <a:t>Lex. Env.</a:t>
            </a:r>
          </a:p>
        </p:txBody>
      </p:sp>
      <p:sp>
        <p:nvSpPr>
          <p:cNvPr id="13" name="Rektangel 12"/>
          <p:cNvSpPr/>
          <p:nvPr/>
        </p:nvSpPr>
        <p:spPr>
          <a:xfrm>
            <a:off x="1085336" y="2354023"/>
            <a:ext cx="2829697" cy="11856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mtClean="0">
                <a:solidFill>
                  <a:srgbClr val="FFFF00"/>
                </a:solidFill>
              </a:rPr>
              <a:t>myFuncF </a:t>
            </a:r>
            <a:r>
              <a:rPr lang="da-DK"/>
              <a:t>Lex. Env.</a:t>
            </a:r>
          </a:p>
        </p:txBody>
      </p:sp>
      <p:cxnSp>
        <p:nvCxnSpPr>
          <p:cNvPr id="4" name="Vinklet forbindelse 3"/>
          <p:cNvCxnSpPr>
            <a:endCxn id="13" idx="1"/>
          </p:cNvCxnSpPr>
          <p:nvPr/>
        </p:nvCxnSpPr>
        <p:spPr>
          <a:xfrm rot="16200000" flipH="1">
            <a:off x="348564" y="2210052"/>
            <a:ext cx="993689" cy="479855"/>
          </a:xfrm>
          <a:prstGeom prst="bentConnector2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Vinklet forbindelse 15"/>
          <p:cNvCxnSpPr>
            <a:endCxn id="12" idx="1"/>
          </p:cNvCxnSpPr>
          <p:nvPr/>
        </p:nvCxnSpPr>
        <p:spPr>
          <a:xfrm rot="16200000" flipH="1">
            <a:off x="-430589" y="2989204"/>
            <a:ext cx="2551995" cy="479856"/>
          </a:xfrm>
          <a:prstGeom prst="bentConnector2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Vinklet forbindelse 18"/>
          <p:cNvCxnSpPr>
            <a:stCxn id="8" idx="1"/>
          </p:cNvCxnSpPr>
          <p:nvPr/>
        </p:nvCxnSpPr>
        <p:spPr>
          <a:xfrm rot="10800000">
            <a:off x="6932142" y="1953134"/>
            <a:ext cx="1130642" cy="2551996"/>
          </a:xfrm>
          <a:prstGeom prst="bentConnector2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Vinklet forbindelse 21"/>
          <p:cNvCxnSpPr>
            <a:stCxn id="5" idx="1"/>
          </p:cNvCxnSpPr>
          <p:nvPr/>
        </p:nvCxnSpPr>
        <p:spPr>
          <a:xfrm rot="10800000">
            <a:off x="6932142" y="1953134"/>
            <a:ext cx="413951" cy="993690"/>
          </a:xfrm>
          <a:prstGeom prst="bentConnector2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frundet rektangulær billedforklaring 28"/>
          <p:cNvSpPr/>
          <p:nvPr/>
        </p:nvSpPr>
        <p:spPr>
          <a:xfrm>
            <a:off x="4917989" y="4783479"/>
            <a:ext cx="1569308" cy="1444326"/>
          </a:xfrm>
          <a:prstGeom prst="wedgeRoundRectCallout">
            <a:avLst>
              <a:gd name="adj1" fmla="val 76411"/>
              <a:gd name="adj2" fmla="val -127002"/>
              <a:gd name="adj3" fmla="val 16667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b="1" smtClean="0"/>
              <a:t>Scope</a:t>
            </a:r>
          </a:p>
          <a:p>
            <a:pPr algn="ctr"/>
            <a:r>
              <a:rPr lang="da-DK" sz="2400" b="1" smtClean="0"/>
              <a:t>Chain</a:t>
            </a:r>
            <a:endParaRPr lang="da-DK" sz="2400" b="1"/>
          </a:p>
        </p:txBody>
      </p:sp>
      <p:cxnSp>
        <p:nvCxnSpPr>
          <p:cNvPr id="30" name="Vinklet forbindelse 29"/>
          <p:cNvCxnSpPr>
            <a:stCxn id="2" idx="3"/>
          </p:cNvCxnSpPr>
          <p:nvPr/>
        </p:nvCxnSpPr>
        <p:spPr>
          <a:xfrm>
            <a:off x="9595022" y="1360335"/>
            <a:ext cx="339810" cy="993687"/>
          </a:xfrm>
          <a:prstGeom prst="bentConnector2">
            <a:avLst/>
          </a:prstGeom>
          <a:ln w="762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Vinklet forbindelse 33"/>
          <p:cNvCxnSpPr>
            <a:stCxn id="5" idx="3"/>
          </p:cNvCxnSpPr>
          <p:nvPr/>
        </p:nvCxnSpPr>
        <p:spPr>
          <a:xfrm>
            <a:off x="10175789" y="2946824"/>
            <a:ext cx="358346" cy="965504"/>
          </a:xfrm>
          <a:prstGeom prst="bentConnector2">
            <a:avLst/>
          </a:prstGeom>
          <a:ln w="762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ktangel 16"/>
          <p:cNvSpPr/>
          <p:nvPr/>
        </p:nvSpPr>
        <p:spPr>
          <a:xfrm>
            <a:off x="2097560" y="938145"/>
            <a:ext cx="1040027" cy="84437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600" smtClean="0">
                <a:solidFill>
                  <a:srgbClr val="FFFF00"/>
                </a:solidFill>
              </a:rPr>
              <a:t>myFuncF</a:t>
            </a:r>
          </a:p>
          <a:p>
            <a:r>
              <a:rPr lang="da-DK" sz="1600" smtClean="0">
                <a:solidFill>
                  <a:srgbClr val="FFFF00"/>
                </a:solidFill>
              </a:rPr>
              <a:t>myFuncG</a:t>
            </a:r>
            <a:endParaRPr lang="da-DK" sz="1600">
              <a:solidFill>
                <a:srgbClr val="FFFF00"/>
              </a:solidFill>
            </a:endParaRPr>
          </a:p>
          <a:p>
            <a:r>
              <a:rPr lang="da-DK" sz="1600" smtClean="0">
                <a:solidFill>
                  <a:srgbClr val="FFFF00"/>
                </a:solidFill>
              </a:rPr>
              <a:t>theMsg</a:t>
            </a:r>
            <a:endParaRPr lang="da-DK" sz="1600">
              <a:solidFill>
                <a:srgbClr val="FFFF00"/>
              </a:solidFill>
            </a:endParaRPr>
          </a:p>
          <a:p>
            <a:endParaRPr lang="da-DK" sz="1600"/>
          </a:p>
        </p:txBody>
      </p:sp>
      <p:sp>
        <p:nvSpPr>
          <p:cNvPr id="18" name="Rektangel 17"/>
          <p:cNvSpPr/>
          <p:nvPr/>
        </p:nvSpPr>
        <p:spPr>
          <a:xfrm>
            <a:off x="2727754" y="4608263"/>
            <a:ext cx="1040027" cy="3504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600" smtClean="0">
                <a:solidFill>
                  <a:srgbClr val="FFFF00"/>
                </a:solidFill>
              </a:rPr>
              <a:t>theMsg</a:t>
            </a:r>
            <a:endParaRPr lang="da-DK" sz="1600">
              <a:solidFill>
                <a:srgbClr val="FFFF00"/>
              </a:solidFill>
            </a:endParaRPr>
          </a:p>
          <a:p>
            <a:endParaRPr lang="da-DK" sz="1600"/>
          </a:p>
        </p:txBody>
      </p:sp>
      <p:sp>
        <p:nvSpPr>
          <p:cNvPr id="20" name="Rektangel 19"/>
          <p:cNvSpPr/>
          <p:nvPr/>
        </p:nvSpPr>
        <p:spPr>
          <a:xfrm>
            <a:off x="2727754" y="3053918"/>
            <a:ext cx="1040027" cy="3504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1600">
              <a:solidFill>
                <a:srgbClr val="FFFF00"/>
              </a:solidFill>
            </a:endParaRPr>
          </a:p>
          <a:p>
            <a:endParaRPr lang="da-DK" sz="1600"/>
          </a:p>
        </p:txBody>
      </p:sp>
      <p:sp>
        <p:nvSpPr>
          <p:cNvPr id="21" name="Rektangel 20"/>
          <p:cNvSpPr/>
          <p:nvPr/>
        </p:nvSpPr>
        <p:spPr>
          <a:xfrm>
            <a:off x="8444814" y="1014126"/>
            <a:ext cx="1040027" cy="84437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600" smtClean="0">
                <a:solidFill>
                  <a:srgbClr val="FFFF00"/>
                </a:solidFill>
              </a:rPr>
              <a:t>myFuncF</a:t>
            </a:r>
          </a:p>
          <a:p>
            <a:r>
              <a:rPr lang="da-DK" sz="1600" smtClean="0">
                <a:solidFill>
                  <a:srgbClr val="FFFF00"/>
                </a:solidFill>
              </a:rPr>
              <a:t>myFuncG</a:t>
            </a:r>
            <a:endParaRPr lang="da-DK" sz="1600">
              <a:solidFill>
                <a:srgbClr val="FFFF00"/>
              </a:solidFill>
            </a:endParaRPr>
          </a:p>
          <a:p>
            <a:r>
              <a:rPr lang="da-DK" sz="1600" smtClean="0">
                <a:solidFill>
                  <a:srgbClr val="FFFF00"/>
                </a:solidFill>
              </a:rPr>
              <a:t>theMsg</a:t>
            </a:r>
            <a:endParaRPr lang="da-DK" sz="1600">
              <a:solidFill>
                <a:srgbClr val="FFFF00"/>
              </a:solidFill>
            </a:endParaRPr>
          </a:p>
          <a:p>
            <a:endParaRPr lang="da-DK" sz="1600"/>
          </a:p>
        </p:txBody>
      </p:sp>
      <p:sp>
        <p:nvSpPr>
          <p:cNvPr id="23" name="Rektangel 22"/>
          <p:cNvSpPr/>
          <p:nvPr/>
        </p:nvSpPr>
        <p:spPr>
          <a:xfrm>
            <a:off x="8957618" y="3079145"/>
            <a:ext cx="1040027" cy="3504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600" smtClean="0">
                <a:solidFill>
                  <a:srgbClr val="FFFF00"/>
                </a:solidFill>
              </a:rPr>
              <a:t>theMsg</a:t>
            </a:r>
            <a:endParaRPr lang="da-DK" sz="1600">
              <a:solidFill>
                <a:srgbClr val="FFFF00"/>
              </a:solidFill>
            </a:endParaRPr>
          </a:p>
          <a:p>
            <a:endParaRPr lang="da-DK" sz="1600"/>
          </a:p>
        </p:txBody>
      </p:sp>
      <p:sp>
        <p:nvSpPr>
          <p:cNvPr id="24" name="Rektangel 23"/>
          <p:cNvSpPr/>
          <p:nvPr/>
        </p:nvSpPr>
        <p:spPr>
          <a:xfrm>
            <a:off x="9707262" y="4606457"/>
            <a:ext cx="1040027" cy="3504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1600">
              <a:solidFill>
                <a:srgbClr val="FFFF00"/>
              </a:solidFill>
            </a:endParaRPr>
          </a:p>
          <a:p>
            <a:endParaRPr lang="da-DK" sz="1600"/>
          </a:p>
        </p:txBody>
      </p:sp>
    </p:spTree>
    <p:extLst>
      <p:ext uri="{BB962C8B-B14F-4D97-AF65-F5344CB8AC3E}">
        <p14:creationId xmlns:p14="http://schemas.microsoft.com/office/powerpoint/2010/main" val="338312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JS Advanced – Part 1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44036"/>
            <a:ext cx="8837141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When a variable is not in the local execution context, JS looks in the ”outer environment”</a:t>
            </a:r>
          </a:p>
          <a:p>
            <a:r>
              <a:rPr lang="da-DK" sz="3200" smtClean="0"/>
              <a:t>”outer environment” is a reference to the execution context corresponding to the </a:t>
            </a:r>
            <a:r>
              <a:rPr lang="da-DK" sz="3200" u="sng" smtClean="0"/>
              <a:t>lexical</a:t>
            </a:r>
            <a:r>
              <a:rPr lang="da-DK" sz="3200" smtClean="0"/>
              <a:t> outer environment.</a:t>
            </a:r>
          </a:p>
          <a:p>
            <a:r>
              <a:rPr lang="da-DK" sz="3200" smtClean="0"/>
              <a:t>This is called </a:t>
            </a:r>
            <a:r>
              <a:rPr lang="da-DK" sz="3200" b="1" smtClean="0"/>
              <a:t>following the Scope Chain</a:t>
            </a:r>
            <a:endParaRPr lang="da-DK" sz="3200" b="1"/>
          </a:p>
        </p:txBody>
      </p:sp>
    </p:spTree>
    <p:extLst>
      <p:ext uri="{BB962C8B-B14F-4D97-AF65-F5344CB8AC3E}">
        <p14:creationId xmlns:p14="http://schemas.microsoft.com/office/powerpoint/2010/main" val="248267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JS Advanced – Part 1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9868930" cy="4351338"/>
          </a:xfrm>
        </p:spPr>
        <p:txBody>
          <a:bodyPr>
            <a:normAutofit/>
          </a:bodyPr>
          <a:lstStyle/>
          <a:p>
            <a:r>
              <a:rPr lang="da-DK" sz="3200" b="1" dirty="0" err="1" smtClean="0"/>
              <a:t>Lexical</a:t>
            </a:r>
            <a:r>
              <a:rPr lang="da-DK" sz="3200" b="1" dirty="0" smtClean="0"/>
              <a:t> Environment </a:t>
            </a:r>
            <a:r>
              <a:rPr lang="da-DK" sz="3200" dirty="0" smtClean="0"/>
              <a:t>(</a:t>
            </a:r>
            <a:r>
              <a:rPr lang="da-DK" sz="3200" dirty="0" err="1" smtClean="0"/>
              <a:t>where</a:t>
            </a:r>
            <a:r>
              <a:rPr lang="da-DK" sz="3200" dirty="0" smtClean="0"/>
              <a:t> </a:t>
            </a:r>
            <a:r>
              <a:rPr lang="da-DK" sz="3200" dirty="0" err="1" smtClean="0"/>
              <a:t>code</a:t>
            </a:r>
            <a:r>
              <a:rPr lang="da-DK" sz="3200" dirty="0" smtClean="0"/>
              <a:t> is </a:t>
            </a:r>
            <a:r>
              <a:rPr lang="da-DK" sz="3200" dirty="0" err="1" smtClean="0"/>
              <a:t>written</a:t>
            </a:r>
            <a:r>
              <a:rPr lang="da-DK" sz="3200" dirty="0" smtClean="0"/>
              <a:t>)</a:t>
            </a:r>
          </a:p>
          <a:p>
            <a:r>
              <a:rPr lang="da-DK" sz="3200" b="1" dirty="0" err="1" smtClean="0"/>
              <a:t>Hoisting</a:t>
            </a:r>
            <a:r>
              <a:rPr lang="da-DK" sz="3200" dirty="0" smtClean="0"/>
              <a:t> </a:t>
            </a:r>
            <a:r>
              <a:rPr lang="da-DK" sz="3200" dirty="0" smtClean="0"/>
              <a:t>(the </a:t>
            </a:r>
            <a:r>
              <a:rPr lang="da-DK" sz="3200" dirty="0" err="1" smtClean="0"/>
              <a:t>two</a:t>
            </a:r>
            <a:r>
              <a:rPr lang="da-DK" sz="3200" dirty="0" smtClean="0"/>
              <a:t> </a:t>
            </a:r>
            <a:r>
              <a:rPr lang="da-DK" sz="3200" dirty="0" err="1" smtClean="0"/>
              <a:t>phases</a:t>
            </a:r>
            <a:r>
              <a:rPr lang="da-DK" sz="3200" dirty="0" smtClean="0"/>
              <a:t> of JS </a:t>
            </a:r>
            <a:r>
              <a:rPr lang="da-DK" sz="3200" dirty="0" err="1" smtClean="0"/>
              <a:t>execution</a:t>
            </a:r>
            <a:r>
              <a:rPr lang="da-DK" sz="3200" dirty="0" smtClean="0"/>
              <a:t>)</a:t>
            </a:r>
          </a:p>
          <a:p>
            <a:r>
              <a:rPr lang="da-DK" sz="3200" b="1" dirty="0" err="1" smtClean="0"/>
              <a:t>Execution</a:t>
            </a:r>
            <a:r>
              <a:rPr lang="da-DK" sz="3200" b="1" dirty="0" smtClean="0"/>
              <a:t> </a:t>
            </a:r>
            <a:r>
              <a:rPr lang="da-DK" sz="3200" b="1" dirty="0" err="1" smtClean="0"/>
              <a:t>Context</a:t>
            </a:r>
            <a:r>
              <a:rPr lang="da-DK" sz="3200" b="1" dirty="0" smtClean="0"/>
              <a:t> </a:t>
            </a:r>
            <a:r>
              <a:rPr lang="da-DK" sz="3200" dirty="0" smtClean="0"/>
              <a:t>(the ”</a:t>
            </a:r>
            <a:r>
              <a:rPr lang="da-DK" sz="3200" dirty="0" err="1" smtClean="0"/>
              <a:t>instance</a:t>
            </a:r>
            <a:r>
              <a:rPr lang="da-DK" sz="3200" dirty="0" smtClean="0"/>
              <a:t>” of an </a:t>
            </a:r>
            <a:r>
              <a:rPr lang="da-DK" sz="3200" dirty="0" err="1" smtClean="0"/>
              <a:t>environment</a:t>
            </a:r>
            <a:r>
              <a:rPr lang="da-DK" sz="3200" dirty="0" smtClean="0"/>
              <a:t> a </a:t>
            </a:r>
            <a:r>
              <a:rPr lang="da-DK" sz="3200" dirty="0" err="1" smtClean="0"/>
              <a:t>piece</a:t>
            </a:r>
            <a:r>
              <a:rPr lang="da-DK" sz="3200" dirty="0" smtClean="0"/>
              <a:t> of </a:t>
            </a:r>
            <a:r>
              <a:rPr lang="da-DK" sz="3200" dirty="0" err="1" smtClean="0"/>
              <a:t>code</a:t>
            </a:r>
            <a:r>
              <a:rPr lang="da-DK" sz="3200" dirty="0" smtClean="0"/>
              <a:t> is </a:t>
            </a:r>
            <a:r>
              <a:rPr lang="da-DK" sz="3200" dirty="0" err="1" smtClean="0"/>
              <a:t>executing</a:t>
            </a:r>
            <a:r>
              <a:rPr lang="da-DK" sz="3200" dirty="0" smtClean="0"/>
              <a:t> </a:t>
            </a:r>
            <a:r>
              <a:rPr lang="da-DK" sz="3200" dirty="0" err="1" smtClean="0"/>
              <a:t>within</a:t>
            </a:r>
            <a:r>
              <a:rPr lang="da-DK" sz="3200" dirty="0" smtClean="0"/>
              <a:t>)</a:t>
            </a:r>
          </a:p>
          <a:p>
            <a:r>
              <a:rPr lang="da-DK" sz="3200" b="1" dirty="0" err="1" smtClean="0"/>
              <a:t>Scope</a:t>
            </a:r>
            <a:r>
              <a:rPr lang="da-DK" sz="3200" b="1" dirty="0" smtClean="0"/>
              <a:t> Chain </a:t>
            </a:r>
            <a:r>
              <a:rPr lang="da-DK" sz="3200" dirty="0" smtClean="0"/>
              <a:t>(the ”</a:t>
            </a:r>
            <a:r>
              <a:rPr lang="da-DK" sz="3200" dirty="0" err="1" smtClean="0"/>
              <a:t>outer</a:t>
            </a:r>
            <a:r>
              <a:rPr lang="da-DK" sz="3200" dirty="0" smtClean="0"/>
              <a:t>” </a:t>
            </a:r>
            <a:r>
              <a:rPr lang="da-DK" sz="3200" dirty="0" err="1" smtClean="0"/>
              <a:t>environment</a:t>
            </a:r>
            <a:r>
              <a:rPr lang="da-DK" sz="3200" dirty="0" smtClean="0"/>
              <a:t> for a </a:t>
            </a:r>
            <a:r>
              <a:rPr lang="da-DK" sz="3200" dirty="0" err="1" smtClean="0"/>
              <a:t>piece</a:t>
            </a:r>
            <a:r>
              <a:rPr lang="da-DK" sz="3200" dirty="0" smtClean="0"/>
              <a:t> of </a:t>
            </a:r>
            <a:r>
              <a:rPr lang="da-DK" sz="3200" dirty="0" err="1" smtClean="0"/>
              <a:t>executing</a:t>
            </a:r>
            <a:r>
              <a:rPr lang="da-DK" sz="3200" dirty="0" smtClean="0"/>
              <a:t> </a:t>
            </a:r>
            <a:r>
              <a:rPr lang="da-DK" sz="3200" dirty="0" err="1" smtClean="0"/>
              <a:t>code</a:t>
            </a:r>
            <a:r>
              <a:rPr lang="da-DK" sz="32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5682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JS Advanced – Part 1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9868930" cy="4351338"/>
          </a:xfrm>
        </p:spPr>
        <p:txBody>
          <a:bodyPr>
            <a:normAutofit/>
          </a:bodyPr>
          <a:lstStyle/>
          <a:p>
            <a:r>
              <a:rPr lang="da-DK" sz="3200" b="1" dirty="0" err="1" smtClean="0"/>
              <a:t>Lexical</a:t>
            </a:r>
            <a:r>
              <a:rPr lang="da-DK" sz="3200" b="1" dirty="0" smtClean="0"/>
              <a:t> Environment </a:t>
            </a:r>
            <a:r>
              <a:rPr lang="da-DK" sz="3200" dirty="0" smtClean="0"/>
              <a:t>(</a:t>
            </a:r>
            <a:r>
              <a:rPr lang="da-DK" sz="3200" dirty="0" err="1" smtClean="0"/>
              <a:t>where</a:t>
            </a:r>
            <a:r>
              <a:rPr lang="da-DK" sz="3200" dirty="0" smtClean="0"/>
              <a:t> </a:t>
            </a:r>
            <a:r>
              <a:rPr lang="da-DK" sz="3200" dirty="0" err="1" smtClean="0"/>
              <a:t>code</a:t>
            </a:r>
            <a:r>
              <a:rPr lang="da-DK" sz="3200" dirty="0" smtClean="0"/>
              <a:t> is </a:t>
            </a:r>
            <a:r>
              <a:rPr lang="da-DK" sz="3200" dirty="0" err="1" smtClean="0"/>
              <a:t>written</a:t>
            </a:r>
            <a:r>
              <a:rPr lang="da-DK" sz="3200" dirty="0" smtClean="0"/>
              <a:t>)</a:t>
            </a:r>
          </a:p>
          <a:p>
            <a:pPr lvl="1"/>
            <a:r>
              <a:rPr lang="da-DK" sz="2800" dirty="0" err="1" smtClean="0"/>
              <a:t>Concerned</a:t>
            </a:r>
            <a:r>
              <a:rPr lang="da-DK" sz="2800" dirty="0" smtClean="0"/>
              <a:t> with the </a:t>
            </a:r>
            <a:r>
              <a:rPr lang="da-DK" sz="2800" u="sng" dirty="0" err="1" smtClean="0"/>
              <a:t>physical</a:t>
            </a:r>
            <a:r>
              <a:rPr lang="da-DK" sz="2800" dirty="0" smtClean="0"/>
              <a:t> position of </a:t>
            </a:r>
            <a:r>
              <a:rPr lang="da-DK" sz="2800" dirty="0" err="1" smtClean="0"/>
              <a:t>code</a:t>
            </a:r>
            <a:endParaRPr lang="da-DK" sz="2800" dirty="0" smtClean="0"/>
          </a:p>
          <a:p>
            <a:pPr lvl="1"/>
            <a:r>
              <a:rPr lang="da-DK" sz="2800" dirty="0" err="1" smtClean="0"/>
              <a:t>Outermost</a:t>
            </a:r>
            <a:r>
              <a:rPr lang="da-DK" sz="2800" dirty="0" smtClean="0"/>
              <a:t> </a:t>
            </a:r>
            <a:r>
              <a:rPr lang="da-DK" sz="2800" dirty="0" err="1" smtClean="0"/>
              <a:t>level</a:t>
            </a:r>
            <a:r>
              <a:rPr lang="da-DK" sz="2800" dirty="0" smtClean="0"/>
              <a:t> is the </a:t>
            </a:r>
            <a:r>
              <a:rPr lang="da-DK" sz="2800" u="sng" dirty="0" smtClean="0"/>
              <a:t>global</a:t>
            </a:r>
            <a:r>
              <a:rPr lang="da-DK" sz="2800" dirty="0" smtClean="0"/>
              <a:t> </a:t>
            </a:r>
            <a:r>
              <a:rPr lang="da-DK" sz="2800" dirty="0" err="1" smtClean="0"/>
              <a:t>environment</a:t>
            </a:r>
            <a:endParaRPr lang="da-DK" sz="2800" dirty="0" smtClean="0"/>
          </a:p>
          <a:p>
            <a:pPr lvl="1"/>
            <a:r>
              <a:rPr lang="da-DK" sz="2800" dirty="0" smtClean="0"/>
              <a:t>Global = ”not </a:t>
            </a:r>
            <a:r>
              <a:rPr lang="da-DK" sz="2800" dirty="0" err="1" smtClean="0"/>
              <a:t>inside</a:t>
            </a:r>
            <a:r>
              <a:rPr lang="da-DK" sz="2800" dirty="0" smtClean="0"/>
              <a:t> a </a:t>
            </a:r>
            <a:r>
              <a:rPr lang="da-DK" sz="2800" dirty="0" err="1" smtClean="0"/>
              <a:t>function</a:t>
            </a:r>
            <a:r>
              <a:rPr lang="da-DK" sz="2800" dirty="0" smtClean="0"/>
              <a:t>” (or </a:t>
            </a:r>
            <a:r>
              <a:rPr lang="da-DK" sz="2800" dirty="0" err="1" smtClean="0"/>
              <a:t>class</a:t>
            </a:r>
            <a:r>
              <a:rPr lang="da-DK" sz="2800" dirty="0" smtClean="0"/>
              <a:t>)</a:t>
            </a:r>
          </a:p>
          <a:p>
            <a:pPr lvl="1"/>
            <a:r>
              <a:rPr lang="da-DK" sz="2800" dirty="0" smtClean="0"/>
              <a:t>[CODE]</a:t>
            </a:r>
          </a:p>
        </p:txBody>
      </p:sp>
    </p:spTree>
    <p:extLst>
      <p:ext uri="{BB962C8B-B14F-4D97-AF65-F5344CB8AC3E}">
        <p14:creationId xmlns:p14="http://schemas.microsoft.com/office/powerpoint/2010/main" val="218647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JS Advanced – Part 1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9868930" cy="4351338"/>
          </a:xfrm>
        </p:spPr>
        <p:txBody>
          <a:bodyPr>
            <a:normAutofit/>
          </a:bodyPr>
          <a:lstStyle/>
          <a:p>
            <a:r>
              <a:rPr lang="da-DK" sz="3200" b="1" dirty="0" err="1" smtClean="0"/>
              <a:t>Hoisting</a:t>
            </a:r>
            <a:endParaRPr lang="da-DK" sz="3200" dirty="0" smtClean="0"/>
          </a:p>
          <a:p>
            <a:r>
              <a:rPr lang="da-DK" sz="3200" dirty="0" err="1" smtClean="0"/>
              <a:t>Execution</a:t>
            </a:r>
            <a:r>
              <a:rPr lang="da-DK" sz="3200" dirty="0" smtClean="0"/>
              <a:t> of JS is a </a:t>
            </a:r>
            <a:r>
              <a:rPr lang="da-DK" sz="3200" dirty="0" err="1" smtClean="0"/>
              <a:t>two-phase</a:t>
            </a:r>
            <a:r>
              <a:rPr lang="da-DK" sz="3200" dirty="0" smtClean="0"/>
              <a:t> operation:</a:t>
            </a:r>
          </a:p>
          <a:p>
            <a:pPr lvl="1"/>
            <a:r>
              <a:rPr lang="da-DK" sz="2800" b="1" dirty="0" smtClean="0"/>
              <a:t>Creation </a:t>
            </a:r>
            <a:r>
              <a:rPr lang="da-DK" sz="2800" b="1" dirty="0" err="1" smtClean="0"/>
              <a:t>phase</a:t>
            </a:r>
            <a:r>
              <a:rPr lang="da-DK" sz="2800" dirty="0" smtClean="0"/>
              <a:t>: set up </a:t>
            </a:r>
            <a:r>
              <a:rPr lang="da-DK" sz="2800" dirty="0" err="1" smtClean="0"/>
              <a:t>memory</a:t>
            </a:r>
            <a:r>
              <a:rPr lang="da-DK" sz="2800" dirty="0" smtClean="0"/>
              <a:t> </a:t>
            </a:r>
            <a:r>
              <a:rPr lang="da-DK" sz="2800" dirty="0" err="1" smtClean="0"/>
              <a:t>space</a:t>
            </a:r>
            <a:r>
              <a:rPr lang="da-DK" sz="2800" dirty="0" smtClean="0"/>
              <a:t> for variables, </a:t>
            </a:r>
            <a:r>
              <a:rPr lang="da-DK" sz="2800" dirty="0" err="1" smtClean="0"/>
              <a:t>functions</a:t>
            </a:r>
            <a:r>
              <a:rPr lang="da-DK" sz="2800" dirty="0" smtClean="0"/>
              <a:t>, etc.. No </a:t>
            </a:r>
            <a:r>
              <a:rPr lang="da-DK" sz="2800" dirty="0" err="1" smtClean="0"/>
              <a:t>execution</a:t>
            </a:r>
            <a:r>
              <a:rPr lang="da-DK" sz="2800" dirty="0" smtClean="0"/>
              <a:t> of </a:t>
            </a:r>
            <a:r>
              <a:rPr lang="da-DK" sz="2800" dirty="0" err="1" smtClean="0"/>
              <a:t>code</a:t>
            </a:r>
            <a:r>
              <a:rPr lang="da-DK" sz="2800" dirty="0" smtClean="0"/>
              <a:t>, nor </a:t>
            </a:r>
            <a:r>
              <a:rPr lang="da-DK" sz="2800" dirty="0" err="1" smtClean="0"/>
              <a:t>initialisation</a:t>
            </a:r>
            <a:r>
              <a:rPr lang="da-DK" sz="2800" dirty="0" smtClean="0"/>
              <a:t> of variables! All variables </a:t>
            </a:r>
            <a:r>
              <a:rPr lang="da-DK" sz="2800" dirty="0" err="1" smtClean="0"/>
              <a:t>will</a:t>
            </a:r>
            <a:r>
              <a:rPr lang="da-DK" sz="2800" dirty="0" smtClean="0"/>
              <a:t> </a:t>
            </a:r>
            <a:r>
              <a:rPr lang="da-DK" sz="2800" dirty="0" err="1" smtClean="0"/>
              <a:t>be</a:t>
            </a:r>
            <a:r>
              <a:rPr lang="da-DK" sz="2800" dirty="0" smtClean="0"/>
              <a:t> set to </a:t>
            </a:r>
            <a:r>
              <a:rPr lang="da-DK" sz="2800" i="1" dirty="0" err="1" smtClean="0"/>
              <a:t>undefined</a:t>
            </a:r>
            <a:r>
              <a:rPr lang="da-DK" sz="2800" dirty="0" smtClean="0"/>
              <a:t>.</a:t>
            </a:r>
          </a:p>
          <a:p>
            <a:pPr lvl="1"/>
            <a:r>
              <a:rPr lang="da-DK" sz="2800" b="1" dirty="0" err="1" smtClean="0"/>
              <a:t>Execution</a:t>
            </a:r>
            <a:r>
              <a:rPr lang="da-DK" sz="2800" b="1" dirty="0" smtClean="0"/>
              <a:t> </a:t>
            </a:r>
            <a:r>
              <a:rPr lang="da-DK" sz="2800" b="1" dirty="0" err="1" smtClean="0"/>
              <a:t>phase</a:t>
            </a:r>
            <a:r>
              <a:rPr lang="da-DK" sz="2800" dirty="0" smtClean="0"/>
              <a:t>: the </a:t>
            </a:r>
            <a:r>
              <a:rPr lang="da-DK" sz="2800" dirty="0" err="1" smtClean="0"/>
              <a:t>code</a:t>
            </a:r>
            <a:r>
              <a:rPr lang="da-DK" sz="2800" dirty="0" smtClean="0"/>
              <a:t> is </a:t>
            </a:r>
            <a:r>
              <a:rPr lang="da-DK" sz="2800" dirty="0" err="1" smtClean="0"/>
              <a:t>actually</a:t>
            </a:r>
            <a:r>
              <a:rPr lang="da-DK" sz="2800" dirty="0" smtClean="0"/>
              <a:t> </a:t>
            </a:r>
            <a:r>
              <a:rPr lang="da-DK" sz="2800" dirty="0" err="1" smtClean="0"/>
              <a:t>executed</a:t>
            </a:r>
            <a:r>
              <a:rPr lang="da-DK" sz="2800" dirty="0" smtClean="0"/>
              <a:t>.</a:t>
            </a:r>
          </a:p>
          <a:p>
            <a:r>
              <a:rPr lang="da-DK" sz="3200" dirty="0" smtClean="0"/>
              <a:t>”</a:t>
            </a:r>
            <a:r>
              <a:rPr lang="da-DK" sz="3200" dirty="0" err="1" smtClean="0"/>
              <a:t>Hoisting</a:t>
            </a:r>
            <a:r>
              <a:rPr lang="da-DK" sz="3200" dirty="0" smtClean="0"/>
              <a:t>” is </a:t>
            </a:r>
            <a:r>
              <a:rPr lang="da-DK" sz="3200" dirty="0" err="1" smtClean="0"/>
              <a:t>what</a:t>
            </a:r>
            <a:r>
              <a:rPr lang="da-DK" sz="3200" dirty="0" smtClean="0"/>
              <a:t> </a:t>
            </a:r>
            <a:r>
              <a:rPr lang="da-DK" sz="3200" dirty="0" err="1" smtClean="0"/>
              <a:t>happens</a:t>
            </a:r>
            <a:r>
              <a:rPr lang="da-DK" sz="3200" dirty="0" smtClean="0"/>
              <a:t> in the </a:t>
            </a:r>
            <a:r>
              <a:rPr lang="da-DK" sz="3200" dirty="0" err="1" smtClean="0"/>
              <a:t>creation</a:t>
            </a:r>
            <a:r>
              <a:rPr lang="da-DK" sz="3200" dirty="0" smtClean="0"/>
              <a:t> </a:t>
            </a:r>
            <a:r>
              <a:rPr lang="da-DK" sz="3200" dirty="0" err="1" smtClean="0"/>
              <a:t>phase</a:t>
            </a:r>
            <a:r>
              <a:rPr lang="da-DK" sz="3200" dirty="0" smtClean="0"/>
              <a:t>.</a:t>
            </a:r>
          </a:p>
          <a:p>
            <a:r>
              <a:rPr lang="da-DK" sz="3200" dirty="0" smtClean="0"/>
              <a:t>[CODE]</a:t>
            </a:r>
            <a:endParaRPr lang="da-DK" sz="3200" dirty="0"/>
          </a:p>
        </p:txBody>
      </p:sp>
    </p:spTree>
    <p:extLst>
      <p:ext uri="{BB962C8B-B14F-4D97-AF65-F5344CB8AC3E}">
        <p14:creationId xmlns:p14="http://schemas.microsoft.com/office/powerpoint/2010/main" val="117936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JS Advanced – Part 1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8837141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Execution phase: the code is actually executed </a:t>
            </a:r>
          </a:p>
          <a:p>
            <a:pPr lvl="1"/>
            <a:r>
              <a:rPr lang="da-DK" sz="2800" b="1" smtClean="0"/>
              <a:t>Variables</a:t>
            </a:r>
            <a:r>
              <a:rPr lang="da-DK" sz="2800" smtClean="0"/>
              <a:t>: values are assigned</a:t>
            </a:r>
          </a:p>
          <a:p>
            <a:pPr lvl="1"/>
            <a:r>
              <a:rPr lang="da-DK" sz="2800" b="1" smtClean="0"/>
              <a:t>Function invocation</a:t>
            </a:r>
            <a:r>
              <a:rPr lang="da-DK" sz="2800" smtClean="0"/>
              <a:t>: more complicated…</a:t>
            </a:r>
          </a:p>
          <a:p>
            <a:r>
              <a:rPr lang="da-DK" sz="3200" smtClean="0"/>
              <a:t>Whenever a function is called (invoked), a new </a:t>
            </a:r>
            <a:r>
              <a:rPr lang="da-DK" sz="3200" u="sng" smtClean="0"/>
              <a:t>execution context</a:t>
            </a:r>
            <a:r>
              <a:rPr lang="da-DK" sz="3200" smtClean="0"/>
              <a:t> is created. </a:t>
            </a:r>
          </a:p>
          <a:p>
            <a:r>
              <a:rPr lang="da-DK" sz="3200" smtClean="0"/>
              <a:t>Execution contexts are ”dynamic”, i.e. created at run-time.</a:t>
            </a:r>
          </a:p>
          <a:p>
            <a:r>
              <a:rPr lang="da-DK" sz="3200" smtClean="0">
                <a:solidFill>
                  <a:srgbClr val="FF0000"/>
                </a:solidFill>
              </a:rPr>
              <a:t>Execution context != lexical environment</a:t>
            </a:r>
            <a:endParaRPr lang="da-DK" sz="32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67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170" y="1186891"/>
            <a:ext cx="4972050" cy="441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25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170" y="1186891"/>
            <a:ext cx="4972050" cy="4410075"/>
          </a:xfrm>
          <a:prstGeom prst="rect">
            <a:avLst/>
          </a:prstGeom>
        </p:spPr>
      </p:pic>
      <p:sp>
        <p:nvSpPr>
          <p:cNvPr id="2" name="Rektangel 1"/>
          <p:cNvSpPr/>
          <p:nvPr/>
        </p:nvSpPr>
        <p:spPr>
          <a:xfrm>
            <a:off x="7846541" y="4411362"/>
            <a:ext cx="2829697" cy="11856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mtClean="0">
                <a:solidFill>
                  <a:srgbClr val="FFFF00"/>
                </a:solidFill>
              </a:rPr>
              <a:t>Global</a:t>
            </a:r>
            <a:r>
              <a:rPr lang="da-DK" smtClean="0"/>
              <a:t> Ex. Cont.</a:t>
            </a:r>
            <a:endParaRPr lang="da-DK"/>
          </a:p>
        </p:txBody>
      </p:sp>
      <p:sp>
        <p:nvSpPr>
          <p:cNvPr id="6" name="Rektangel 5"/>
          <p:cNvSpPr/>
          <p:nvPr/>
        </p:nvSpPr>
        <p:spPr>
          <a:xfrm>
            <a:off x="9537357" y="4581974"/>
            <a:ext cx="1040027" cy="84437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600" smtClean="0">
                <a:solidFill>
                  <a:srgbClr val="FFFF00"/>
                </a:solidFill>
              </a:rPr>
              <a:t>myFuncD</a:t>
            </a:r>
          </a:p>
          <a:p>
            <a:r>
              <a:rPr lang="da-DK" sz="1600" smtClean="0">
                <a:solidFill>
                  <a:srgbClr val="FFFF00"/>
                </a:solidFill>
              </a:rPr>
              <a:t>myFuncE</a:t>
            </a:r>
            <a:endParaRPr lang="da-DK" sz="1600">
              <a:solidFill>
                <a:srgbClr val="FFFF00"/>
              </a:solidFill>
            </a:endParaRPr>
          </a:p>
          <a:p>
            <a:r>
              <a:rPr lang="da-DK" sz="1600" smtClean="0">
                <a:solidFill>
                  <a:srgbClr val="FFFF00"/>
                </a:solidFill>
              </a:rPr>
              <a:t>msgD</a:t>
            </a:r>
            <a:endParaRPr lang="da-DK" sz="1600">
              <a:solidFill>
                <a:srgbClr val="FFFF00"/>
              </a:solidFill>
            </a:endParaRPr>
          </a:p>
          <a:p>
            <a:endParaRPr lang="da-DK" sz="1600"/>
          </a:p>
        </p:txBody>
      </p:sp>
      <p:sp>
        <p:nvSpPr>
          <p:cNvPr id="3" name="Vinkel 2"/>
          <p:cNvSpPr/>
          <p:nvPr/>
        </p:nvSpPr>
        <p:spPr>
          <a:xfrm rot="16200000">
            <a:off x="9618867" y="3432958"/>
            <a:ext cx="3572840" cy="413951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mtClean="0">
                <a:solidFill>
                  <a:schemeClr val="bg1"/>
                </a:solidFill>
              </a:rPr>
              <a:t>Execution Stack</a:t>
            </a:r>
            <a:endParaRPr lang="da-DK">
              <a:solidFill>
                <a:schemeClr val="bg1"/>
              </a:solidFill>
            </a:endParaRPr>
          </a:p>
        </p:txBody>
      </p:sp>
      <p:sp>
        <p:nvSpPr>
          <p:cNvPr id="10" name="Højrepil 9"/>
          <p:cNvSpPr/>
          <p:nvPr/>
        </p:nvSpPr>
        <p:spPr>
          <a:xfrm>
            <a:off x="289097" y="4917990"/>
            <a:ext cx="352168" cy="33981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6925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170" y="1186891"/>
            <a:ext cx="4972050" cy="4410075"/>
          </a:xfrm>
          <a:prstGeom prst="rect">
            <a:avLst/>
          </a:prstGeom>
        </p:spPr>
      </p:pic>
      <p:sp>
        <p:nvSpPr>
          <p:cNvPr id="2" name="Rektangel 1"/>
          <p:cNvSpPr/>
          <p:nvPr/>
        </p:nvSpPr>
        <p:spPr>
          <a:xfrm>
            <a:off x="7846541" y="4411362"/>
            <a:ext cx="2829697" cy="11856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mtClean="0">
                <a:solidFill>
                  <a:srgbClr val="FFFF00"/>
                </a:solidFill>
              </a:rPr>
              <a:t>Global</a:t>
            </a:r>
            <a:r>
              <a:rPr lang="da-DK" smtClean="0"/>
              <a:t> Ex. Cont.</a:t>
            </a:r>
            <a:endParaRPr lang="da-DK"/>
          </a:p>
        </p:txBody>
      </p:sp>
      <p:sp>
        <p:nvSpPr>
          <p:cNvPr id="5" name="Rektangel 4"/>
          <p:cNvSpPr/>
          <p:nvPr/>
        </p:nvSpPr>
        <p:spPr>
          <a:xfrm>
            <a:off x="7846541" y="3050059"/>
            <a:ext cx="2829697" cy="11856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mtClean="0">
                <a:solidFill>
                  <a:srgbClr val="FFFF00"/>
                </a:solidFill>
              </a:rPr>
              <a:t>myFuncE()</a:t>
            </a:r>
            <a:r>
              <a:rPr lang="da-DK" smtClean="0"/>
              <a:t> Ex. Cont.</a:t>
            </a:r>
            <a:endParaRPr lang="da-DK"/>
          </a:p>
        </p:txBody>
      </p:sp>
      <p:sp>
        <p:nvSpPr>
          <p:cNvPr id="6" name="Rektangel 5"/>
          <p:cNvSpPr/>
          <p:nvPr/>
        </p:nvSpPr>
        <p:spPr>
          <a:xfrm>
            <a:off x="9537357" y="4581974"/>
            <a:ext cx="1040027" cy="84437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600" smtClean="0">
                <a:solidFill>
                  <a:srgbClr val="FFFF00"/>
                </a:solidFill>
              </a:rPr>
              <a:t>myFuncD</a:t>
            </a:r>
          </a:p>
          <a:p>
            <a:r>
              <a:rPr lang="da-DK" sz="1600" smtClean="0">
                <a:solidFill>
                  <a:srgbClr val="FFFF00"/>
                </a:solidFill>
              </a:rPr>
              <a:t>myFuncE</a:t>
            </a:r>
            <a:endParaRPr lang="da-DK" sz="1600">
              <a:solidFill>
                <a:srgbClr val="FFFF00"/>
              </a:solidFill>
            </a:endParaRPr>
          </a:p>
          <a:p>
            <a:r>
              <a:rPr lang="da-DK" sz="1600" smtClean="0">
                <a:solidFill>
                  <a:srgbClr val="FFFF00"/>
                </a:solidFill>
              </a:rPr>
              <a:t>msgD</a:t>
            </a:r>
            <a:endParaRPr lang="da-DK" sz="1600">
              <a:solidFill>
                <a:srgbClr val="FFFF00"/>
              </a:solidFill>
            </a:endParaRPr>
          </a:p>
          <a:p>
            <a:endParaRPr lang="da-DK" sz="1600"/>
          </a:p>
        </p:txBody>
      </p:sp>
      <p:sp>
        <p:nvSpPr>
          <p:cNvPr id="7" name="Rektangel 6"/>
          <p:cNvSpPr/>
          <p:nvPr/>
        </p:nvSpPr>
        <p:spPr>
          <a:xfrm>
            <a:off x="9121347" y="3795323"/>
            <a:ext cx="1456037" cy="3504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600" smtClean="0">
                <a:solidFill>
                  <a:srgbClr val="FFFF00"/>
                </a:solidFill>
              </a:rPr>
              <a:t>msgAinFuncE</a:t>
            </a:r>
            <a:endParaRPr lang="da-DK" sz="1600">
              <a:solidFill>
                <a:srgbClr val="FFFF00"/>
              </a:solidFill>
            </a:endParaRPr>
          </a:p>
          <a:p>
            <a:endParaRPr lang="da-DK" sz="1600"/>
          </a:p>
        </p:txBody>
      </p:sp>
      <p:sp>
        <p:nvSpPr>
          <p:cNvPr id="3" name="Vinkel 2"/>
          <p:cNvSpPr/>
          <p:nvPr/>
        </p:nvSpPr>
        <p:spPr>
          <a:xfrm rot="16200000">
            <a:off x="9618867" y="3432958"/>
            <a:ext cx="3572840" cy="413951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mtClean="0">
                <a:solidFill>
                  <a:schemeClr val="bg1"/>
                </a:solidFill>
              </a:rPr>
              <a:t>Execution Stack</a:t>
            </a:r>
            <a:endParaRPr lang="da-DK">
              <a:solidFill>
                <a:schemeClr val="bg1"/>
              </a:solidFill>
            </a:endParaRPr>
          </a:p>
        </p:txBody>
      </p:sp>
      <p:sp>
        <p:nvSpPr>
          <p:cNvPr id="10" name="Højrepil 9"/>
          <p:cNvSpPr/>
          <p:nvPr/>
        </p:nvSpPr>
        <p:spPr>
          <a:xfrm>
            <a:off x="289097" y="3571103"/>
            <a:ext cx="352168" cy="33981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243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170" y="1186891"/>
            <a:ext cx="4972050" cy="4410075"/>
          </a:xfrm>
          <a:prstGeom prst="rect">
            <a:avLst/>
          </a:prstGeom>
        </p:spPr>
      </p:pic>
      <p:sp>
        <p:nvSpPr>
          <p:cNvPr id="2" name="Rektangel 1"/>
          <p:cNvSpPr/>
          <p:nvPr/>
        </p:nvSpPr>
        <p:spPr>
          <a:xfrm>
            <a:off x="7846541" y="4411362"/>
            <a:ext cx="2829697" cy="11856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mtClean="0">
                <a:solidFill>
                  <a:srgbClr val="FFFF00"/>
                </a:solidFill>
              </a:rPr>
              <a:t>Global</a:t>
            </a:r>
            <a:r>
              <a:rPr lang="da-DK" smtClean="0"/>
              <a:t> Ex. Cont.</a:t>
            </a:r>
            <a:endParaRPr lang="da-DK"/>
          </a:p>
        </p:txBody>
      </p:sp>
      <p:sp>
        <p:nvSpPr>
          <p:cNvPr id="5" name="Rektangel 4"/>
          <p:cNvSpPr/>
          <p:nvPr/>
        </p:nvSpPr>
        <p:spPr>
          <a:xfrm>
            <a:off x="7846541" y="3050059"/>
            <a:ext cx="2829697" cy="11856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mtClean="0">
                <a:solidFill>
                  <a:srgbClr val="FFFF00"/>
                </a:solidFill>
              </a:rPr>
              <a:t>myFuncE()</a:t>
            </a:r>
            <a:r>
              <a:rPr lang="da-DK" smtClean="0"/>
              <a:t> Ex. Cont.</a:t>
            </a:r>
            <a:endParaRPr lang="da-DK"/>
          </a:p>
        </p:txBody>
      </p:sp>
      <p:sp>
        <p:nvSpPr>
          <p:cNvPr id="6" name="Rektangel 5"/>
          <p:cNvSpPr/>
          <p:nvPr/>
        </p:nvSpPr>
        <p:spPr>
          <a:xfrm>
            <a:off x="9537357" y="4581974"/>
            <a:ext cx="1040027" cy="84437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600" smtClean="0">
                <a:solidFill>
                  <a:srgbClr val="FFFF00"/>
                </a:solidFill>
              </a:rPr>
              <a:t>myFuncD</a:t>
            </a:r>
          </a:p>
          <a:p>
            <a:r>
              <a:rPr lang="da-DK" sz="1600" smtClean="0">
                <a:solidFill>
                  <a:srgbClr val="FFFF00"/>
                </a:solidFill>
              </a:rPr>
              <a:t>myFuncE</a:t>
            </a:r>
            <a:endParaRPr lang="da-DK" sz="1600">
              <a:solidFill>
                <a:srgbClr val="FFFF00"/>
              </a:solidFill>
            </a:endParaRPr>
          </a:p>
          <a:p>
            <a:r>
              <a:rPr lang="da-DK" sz="1600" smtClean="0">
                <a:solidFill>
                  <a:srgbClr val="FFFF00"/>
                </a:solidFill>
              </a:rPr>
              <a:t>msgD</a:t>
            </a:r>
            <a:endParaRPr lang="da-DK" sz="1600">
              <a:solidFill>
                <a:srgbClr val="FFFF00"/>
              </a:solidFill>
            </a:endParaRPr>
          </a:p>
          <a:p>
            <a:endParaRPr lang="da-DK" sz="1600"/>
          </a:p>
        </p:txBody>
      </p:sp>
      <p:sp>
        <p:nvSpPr>
          <p:cNvPr id="7" name="Rektangel 6"/>
          <p:cNvSpPr/>
          <p:nvPr/>
        </p:nvSpPr>
        <p:spPr>
          <a:xfrm>
            <a:off x="9121347" y="3795323"/>
            <a:ext cx="1456037" cy="3504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600" smtClean="0">
                <a:solidFill>
                  <a:srgbClr val="FFFF00"/>
                </a:solidFill>
              </a:rPr>
              <a:t>msgAinFuncE</a:t>
            </a:r>
            <a:endParaRPr lang="da-DK" sz="1600">
              <a:solidFill>
                <a:srgbClr val="FFFF00"/>
              </a:solidFill>
            </a:endParaRPr>
          </a:p>
          <a:p>
            <a:endParaRPr lang="da-DK" sz="1600"/>
          </a:p>
        </p:txBody>
      </p:sp>
      <p:sp>
        <p:nvSpPr>
          <p:cNvPr id="8" name="Rektangel 7"/>
          <p:cNvSpPr/>
          <p:nvPr/>
        </p:nvSpPr>
        <p:spPr>
          <a:xfrm>
            <a:off x="7846541" y="1688756"/>
            <a:ext cx="2829697" cy="11856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mtClean="0">
                <a:solidFill>
                  <a:srgbClr val="FFFF00"/>
                </a:solidFill>
              </a:rPr>
              <a:t>myFuncD()</a:t>
            </a:r>
            <a:r>
              <a:rPr lang="da-DK" smtClean="0"/>
              <a:t> Ex. Cont.</a:t>
            </a:r>
            <a:endParaRPr lang="da-DK"/>
          </a:p>
        </p:txBody>
      </p:sp>
      <p:sp>
        <p:nvSpPr>
          <p:cNvPr id="9" name="Rektangel 8"/>
          <p:cNvSpPr/>
          <p:nvPr/>
        </p:nvSpPr>
        <p:spPr>
          <a:xfrm>
            <a:off x="9121347" y="2434020"/>
            <a:ext cx="1456037" cy="3504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600" smtClean="0">
                <a:solidFill>
                  <a:srgbClr val="FFFF00"/>
                </a:solidFill>
              </a:rPr>
              <a:t>msgAinFuncD</a:t>
            </a:r>
            <a:endParaRPr lang="da-DK" sz="1600">
              <a:solidFill>
                <a:srgbClr val="FFFF00"/>
              </a:solidFill>
            </a:endParaRPr>
          </a:p>
          <a:p>
            <a:endParaRPr lang="da-DK" sz="1600"/>
          </a:p>
        </p:txBody>
      </p:sp>
      <p:sp>
        <p:nvSpPr>
          <p:cNvPr id="3" name="Vinkel 2"/>
          <p:cNvSpPr/>
          <p:nvPr/>
        </p:nvSpPr>
        <p:spPr>
          <a:xfrm rot="16200000">
            <a:off x="9618867" y="3432958"/>
            <a:ext cx="3572840" cy="413951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mtClean="0">
                <a:solidFill>
                  <a:schemeClr val="bg1"/>
                </a:solidFill>
              </a:rPr>
              <a:t>Execution Stack</a:t>
            </a:r>
            <a:endParaRPr lang="da-DK">
              <a:solidFill>
                <a:schemeClr val="bg1"/>
              </a:solidFill>
            </a:endParaRPr>
          </a:p>
        </p:txBody>
      </p:sp>
      <p:sp>
        <p:nvSpPr>
          <p:cNvPr id="10" name="Højrepil 9"/>
          <p:cNvSpPr/>
          <p:nvPr/>
        </p:nvSpPr>
        <p:spPr>
          <a:xfrm>
            <a:off x="197966" y="2269424"/>
            <a:ext cx="352168" cy="33981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3280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4780</TotalTime>
  <Words>459</Words>
  <Application>Microsoft Office PowerPoint</Application>
  <PresentationFormat>Widescreen</PresentationFormat>
  <Paragraphs>91</Paragraphs>
  <Slides>14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Office-tema</vt:lpstr>
      <vt:lpstr>JavaScript</vt:lpstr>
      <vt:lpstr>JS Advanced – Part 1</vt:lpstr>
      <vt:lpstr>JS Advanced – Part 1</vt:lpstr>
      <vt:lpstr>JS Advanced – Part 1</vt:lpstr>
      <vt:lpstr>JS Advanced – Part 1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JS Advanced – Part 1</vt:lpstr>
    </vt:vector>
  </TitlesOfParts>
  <Company>Køge Handelsskole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Software Construction</dc:title>
  <dc:creator>Per Laursen</dc:creator>
  <cp:lastModifiedBy>EASJ</cp:lastModifiedBy>
  <cp:revision>148</cp:revision>
  <dcterms:created xsi:type="dcterms:W3CDTF">2018-12-07T10:20:59Z</dcterms:created>
  <dcterms:modified xsi:type="dcterms:W3CDTF">2020-01-28T17:11:44Z</dcterms:modified>
</cp:coreProperties>
</file>