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43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6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1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7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7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9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7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5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4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F966-F5D0-4AB3-92A8-5DF00EDBF45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02D9-684F-4A11-8D8B-984182AB27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dailyjs/i-never-understood-javascript-closures-9663703368e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front-end-developers/es6-variable-scopes-in-loops-with-closure-9cde7a1987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9600" b="1" dirty="0" smtClean="0"/>
              <a:t>JavaScript</a:t>
            </a:r>
            <a:endParaRPr lang="en-US" sz="9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4800" i="1" dirty="0">
                <a:solidFill>
                  <a:schemeClr val="accent6">
                    <a:lumMod val="75000"/>
                  </a:schemeClr>
                </a:solidFill>
              </a:rPr>
              <a:t>(Advanced Part </a:t>
            </a:r>
            <a:r>
              <a:rPr lang="da-DK" sz="4800" i="1" dirty="0" smtClean="0">
                <a:solidFill>
                  <a:schemeClr val="accent6">
                    <a:lumMod val="75000"/>
                  </a:schemeClr>
                </a:solidFill>
              </a:rPr>
              <a:t>4)</a:t>
            </a:r>
            <a:endParaRPr lang="da-DK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8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982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Callback queue</a:t>
            </a:r>
          </a:p>
          <a:p>
            <a:pPr lvl="1"/>
            <a:r>
              <a:rPr lang="da-DK" sz="2800" smtClean="0"/>
              <a:t>If e.g. a function call includes a callback, the callback function is placed in the callback queue.</a:t>
            </a:r>
          </a:p>
          <a:p>
            <a:pPr lvl="1"/>
            <a:r>
              <a:rPr lang="da-DK" sz="2800" smtClean="0"/>
              <a:t>Callbacks can be explicitly written in the code, or may be more implicit (promises, async/await)</a:t>
            </a:r>
          </a:p>
          <a:p>
            <a:pPr lvl="1"/>
            <a:r>
              <a:rPr lang="da-DK" sz="2800" smtClean="0"/>
              <a:t>How are callbacks ever processed…?</a:t>
            </a:r>
          </a:p>
        </p:txBody>
      </p:sp>
    </p:spTree>
    <p:extLst>
      <p:ext uri="{BB962C8B-B14F-4D97-AF65-F5344CB8AC3E}">
        <p14:creationId xmlns:p14="http://schemas.microsoft.com/office/powerpoint/2010/main" val="40785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8868033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Event loop</a:t>
            </a:r>
          </a:p>
          <a:p>
            <a:pPr lvl="1"/>
            <a:r>
              <a:rPr lang="da-DK" sz="2800" smtClean="0"/>
              <a:t>The event loop continuously monitors the stack</a:t>
            </a:r>
          </a:p>
          <a:p>
            <a:pPr lvl="1"/>
            <a:r>
              <a:rPr lang="da-DK" sz="2800" smtClean="0"/>
              <a:t>If the stack is empty – and the callback queue is not empty – the first callback in the event queue is placed on the stack</a:t>
            </a:r>
          </a:p>
          <a:p>
            <a:pPr lvl="1"/>
            <a:r>
              <a:rPr lang="da-DK" sz="2800" smtClean="0"/>
              <a:t>The callback then gets executed!</a:t>
            </a:r>
          </a:p>
          <a:p>
            <a:pPr lvl="1"/>
            <a:r>
              <a:rPr lang="da-DK" sz="2800" b="1" smtClean="0"/>
              <a:t>NB</a:t>
            </a:r>
            <a:r>
              <a:rPr lang="da-DK" sz="2800" smtClean="0"/>
              <a:t>: No guarantees about </a:t>
            </a:r>
            <a:r>
              <a:rPr lang="da-DK" sz="2800" u="sng" smtClean="0"/>
              <a:t>when</a:t>
            </a:r>
            <a:r>
              <a:rPr lang="da-DK" sz="2800" smtClean="0"/>
              <a:t> a callback is executed!</a:t>
            </a:r>
          </a:p>
        </p:txBody>
      </p:sp>
    </p:spTree>
    <p:extLst>
      <p:ext uri="{BB962C8B-B14F-4D97-AF65-F5344CB8AC3E}">
        <p14:creationId xmlns:p14="http://schemas.microsoft.com/office/powerpoint/2010/main" val="38441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949204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 </a:t>
            </a:r>
            <a:r>
              <a:rPr lang="da-DK" sz="3200" b="1" smtClean="0"/>
              <a:t>promise</a:t>
            </a:r>
            <a:r>
              <a:rPr lang="da-DK" sz="3200" smtClean="0"/>
              <a:t> is a convenient way to express an operation which </a:t>
            </a:r>
            <a:r>
              <a:rPr lang="da-DK" sz="3200" u="sng" smtClean="0"/>
              <a:t>may</a:t>
            </a:r>
            <a:r>
              <a:rPr lang="da-DK" sz="3200" smtClean="0"/>
              <a:t> be executed asynchronously.</a:t>
            </a:r>
          </a:p>
          <a:p>
            <a:r>
              <a:rPr lang="da-DK" sz="3200" smtClean="0"/>
              <a:t>A </a:t>
            </a:r>
            <a:r>
              <a:rPr lang="da-DK" sz="3200" b="1" smtClean="0"/>
              <a:t>promise</a:t>
            </a:r>
            <a:r>
              <a:rPr lang="da-DK" sz="3200" smtClean="0"/>
              <a:t> implementation will end up calling </a:t>
            </a:r>
            <a:r>
              <a:rPr lang="da-DK" sz="3200" b="1" smtClean="0"/>
              <a:t>resolve</a:t>
            </a:r>
            <a:r>
              <a:rPr lang="da-DK" sz="3200" smtClean="0"/>
              <a:t> or </a:t>
            </a:r>
            <a:r>
              <a:rPr lang="da-DK" sz="3200" b="1" smtClean="0"/>
              <a:t>reject</a:t>
            </a:r>
            <a:r>
              <a:rPr lang="da-DK" sz="3200" smtClean="0"/>
              <a:t>.</a:t>
            </a:r>
          </a:p>
          <a:p>
            <a:r>
              <a:rPr lang="da-DK" sz="3200" smtClean="0"/>
              <a:t>A call to a function which returns a </a:t>
            </a:r>
            <a:r>
              <a:rPr lang="da-DK" sz="3200" b="1" smtClean="0"/>
              <a:t>promise</a:t>
            </a:r>
            <a:r>
              <a:rPr lang="da-DK" sz="3200" smtClean="0"/>
              <a:t> is usually followed by a call to the </a:t>
            </a:r>
            <a:r>
              <a:rPr lang="da-DK" sz="3200" b="1" smtClean="0"/>
              <a:t>then</a:t>
            </a:r>
            <a:r>
              <a:rPr lang="da-DK" sz="3200" smtClean="0"/>
              <a:t> method</a:t>
            </a:r>
          </a:p>
          <a:p>
            <a:r>
              <a:rPr lang="da-DK" sz="3200" smtClean="0"/>
              <a:t>Multiple </a:t>
            </a:r>
            <a:r>
              <a:rPr lang="da-DK" sz="3200" b="1" smtClean="0"/>
              <a:t>then</a:t>
            </a:r>
            <a:r>
              <a:rPr lang="da-DK" sz="3200" smtClean="0"/>
              <a:t> calls can be chain together!</a:t>
            </a:r>
          </a:p>
        </p:txBody>
      </p:sp>
    </p:spTree>
    <p:extLst>
      <p:ext uri="{BB962C8B-B14F-4D97-AF65-F5344CB8AC3E}">
        <p14:creationId xmlns:p14="http://schemas.microsoft.com/office/powerpoint/2010/main" val="5188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970004" y="1596093"/>
            <a:ext cx="4979773" cy="301616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a-DK" altLang="da-DK" sz="1000" smtClean="0">
                <a:solidFill>
                  <a:srgbClr val="37474F"/>
                </a:solidFill>
                <a:latin typeface="Roboto Mono"/>
              </a:rPr>
              <a:t/>
            </a:r>
            <a:br>
              <a:rPr lang="da-DK" altLang="da-DK" sz="1000" smtClean="0">
                <a:solidFill>
                  <a:srgbClr val="37474F"/>
                </a:solidFill>
                <a:latin typeface="Roboto Mono"/>
              </a:rPr>
            </a:br>
            <a:endParaRPr lang="da-DK" altLang="da-DK" sz="1600" smtClean="0">
              <a:solidFill>
                <a:srgbClr val="37474F"/>
              </a:solidFill>
              <a:latin typeface="Roboto Mono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a-DK" altLang="da-DK" sz="1600" smtClean="0">
                <a:solidFill>
                  <a:srgbClr val="3B78E7"/>
                </a:solidFill>
                <a:latin typeface="Roboto Mono"/>
              </a:rPr>
              <a:t>var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 promise = </a:t>
            </a:r>
            <a:r>
              <a:rPr lang="da-DK" altLang="da-DK" sz="1600" smtClean="0">
                <a:solidFill>
                  <a:srgbClr val="3B78E7"/>
                </a:solidFill>
                <a:latin typeface="Roboto Mono"/>
              </a:rPr>
              <a:t>new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 </a:t>
            </a:r>
            <a:r>
              <a:rPr lang="da-DK" altLang="da-DK" sz="1600" smtClean="0">
                <a:solidFill>
                  <a:srgbClr val="9C27B0"/>
                </a:solidFill>
                <a:latin typeface="Roboto Mono"/>
              </a:rPr>
              <a:t>Promise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(</a:t>
            </a:r>
            <a:r>
              <a:rPr lang="da-DK" altLang="da-DK" sz="1600" smtClean="0">
                <a:solidFill>
                  <a:srgbClr val="3B78E7"/>
                </a:solidFill>
                <a:latin typeface="Roboto Mono"/>
              </a:rPr>
              <a:t>function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(resolve, reject) {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</a:t>
            </a:r>
            <a:r>
              <a:rPr lang="da-DK" altLang="da-DK" sz="1600" smtClean="0">
                <a:solidFill>
                  <a:srgbClr val="D81B60"/>
                </a:solidFill>
                <a:latin typeface="Roboto Mono"/>
              </a:rPr>
              <a:t>// do a thing, possibly async, then…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/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/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</a:t>
            </a:r>
            <a:r>
              <a:rPr lang="da-DK" altLang="da-DK" sz="1600" smtClean="0">
                <a:solidFill>
                  <a:srgbClr val="3B78E7"/>
                </a:solidFill>
                <a:latin typeface="Roboto Mono"/>
              </a:rPr>
              <a:t>if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 (</a:t>
            </a:r>
            <a:r>
              <a:rPr lang="da-DK" altLang="da-DK" sz="1600" smtClean="0">
                <a:solidFill>
                  <a:srgbClr val="D81B60"/>
                </a:solidFill>
                <a:latin typeface="Roboto Mono"/>
              </a:rPr>
              <a:t>/* everything turned out fine */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) {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  resolve(</a:t>
            </a:r>
            <a:r>
              <a:rPr lang="da-DK" altLang="da-DK" sz="1600" smtClean="0">
                <a:solidFill>
                  <a:srgbClr val="0D904F"/>
                </a:solidFill>
                <a:latin typeface="Roboto Mono"/>
              </a:rPr>
              <a:t>"Stuff worked!"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);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}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</a:t>
            </a:r>
            <a:r>
              <a:rPr lang="da-DK" altLang="da-DK" sz="1600" smtClean="0">
                <a:solidFill>
                  <a:srgbClr val="3B78E7"/>
                </a:solidFill>
                <a:latin typeface="Roboto Mono"/>
              </a:rPr>
              <a:t>else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 {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  reject(</a:t>
            </a:r>
            <a:r>
              <a:rPr lang="da-DK" altLang="da-DK" sz="1600" smtClean="0">
                <a:solidFill>
                  <a:srgbClr val="9C27B0"/>
                </a:solidFill>
                <a:latin typeface="Roboto Mono"/>
              </a:rPr>
              <a:t>Error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(</a:t>
            </a:r>
            <a:r>
              <a:rPr lang="da-DK" altLang="da-DK" sz="1600" smtClean="0">
                <a:solidFill>
                  <a:srgbClr val="0D904F"/>
                </a:solidFill>
                <a:latin typeface="Roboto Mono"/>
              </a:rPr>
              <a:t>"It broke"</a:t>
            </a: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));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  }</a:t>
            </a:r>
            <a:br>
              <a:rPr lang="da-DK" altLang="da-DK" sz="1600" smtClean="0">
                <a:solidFill>
                  <a:srgbClr val="37474F"/>
                </a:solidFill>
                <a:latin typeface="Roboto Mono"/>
              </a:rPr>
            </a:br>
            <a:r>
              <a:rPr lang="da-DK" altLang="da-DK" sz="1600" smtClean="0">
                <a:solidFill>
                  <a:srgbClr val="37474F"/>
                </a:solidFill>
                <a:latin typeface="Roboto Mono"/>
              </a:rPr>
              <a:t>});</a:t>
            </a:r>
            <a:r>
              <a:rPr lang="da-DK" altLang="da-DK" sz="1600" smtClean="0"/>
              <a:t> </a:t>
            </a:r>
            <a:endParaRPr lang="da-DK" altLang="da-DK" sz="1600" smtClean="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530546" y="1596093"/>
            <a:ext cx="4083908" cy="16927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endParaRPr kumimoji="0" lang="da-DK" altLang="da-DK" sz="1000" b="0" i="0" u="none" strike="noStrike" cap="none" normalizeH="0" baseline="0" smtClean="0">
              <a:ln>
                <a:noFill/>
              </a:ln>
              <a:solidFill>
                <a:srgbClr val="37474F"/>
              </a:solidFill>
              <a:effectLst/>
              <a:latin typeface="Roboto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promise.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then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(result) {</a:t>
            </a:r>
            <a:b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console.log(result); 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"Stuff worked!"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}, 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(err) {</a:t>
            </a:r>
            <a:b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console.log(err); 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Error: "It broke"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});</a:t>
            </a:r>
            <a:r>
              <a:rPr kumimoji="0" lang="da-DK" altLang="da-DK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949204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A call to a function which returns a </a:t>
            </a:r>
            <a:r>
              <a:rPr lang="da-DK" sz="3200" b="1" smtClean="0"/>
              <a:t>promise</a:t>
            </a:r>
            <a:r>
              <a:rPr lang="da-DK" sz="3200" smtClean="0"/>
              <a:t> is usually followed by a call to the </a:t>
            </a:r>
            <a:r>
              <a:rPr lang="da-DK" sz="3200" b="1" smtClean="0"/>
              <a:t>then</a:t>
            </a:r>
            <a:r>
              <a:rPr lang="da-DK" sz="3200" smtClean="0"/>
              <a:t> method</a:t>
            </a:r>
          </a:p>
          <a:p>
            <a:r>
              <a:rPr lang="da-DK" sz="3200" smtClean="0"/>
              <a:t>The then method takes two functions as arguments:</a:t>
            </a:r>
          </a:p>
          <a:p>
            <a:pPr lvl="1"/>
            <a:r>
              <a:rPr lang="da-DK" sz="2800" smtClean="0"/>
              <a:t>A function for handling </a:t>
            </a:r>
            <a:r>
              <a:rPr lang="da-DK" sz="2800" b="1" smtClean="0"/>
              <a:t>resolve</a:t>
            </a:r>
          </a:p>
          <a:p>
            <a:pPr lvl="1"/>
            <a:r>
              <a:rPr lang="da-DK" sz="2800" smtClean="0"/>
              <a:t>A function for handling </a:t>
            </a:r>
            <a:r>
              <a:rPr lang="da-DK" sz="2800" b="1" smtClean="0"/>
              <a:t>reject</a:t>
            </a:r>
          </a:p>
        </p:txBody>
      </p:sp>
    </p:spTree>
    <p:extLst>
      <p:ext uri="{BB962C8B-B14F-4D97-AF65-F5344CB8AC3E}">
        <p14:creationId xmlns:p14="http://schemas.microsoft.com/office/powerpoint/2010/main" val="42541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79621" y="255208"/>
            <a:ext cx="4312508" cy="600159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endParaRPr kumimoji="0" lang="da-DK" altLang="da-DK" sz="1000" b="0" i="0" u="none" strike="noStrike" cap="none" normalizeH="0" baseline="0" smtClean="0">
              <a:ln>
                <a:noFill/>
              </a:ln>
              <a:solidFill>
                <a:srgbClr val="37474F"/>
              </a:solidFill>
              <a:effectLst/>
              <a:latin typeface="Roboto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get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(url) {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Return a new promise.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return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new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9C27B0"/>
                </a:solidFill>
                <a:effectLst/>
                <a:latin typeface="Roboto Mono"/>
              </a:rPr>
              <a:t>Promise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(resolve, reject) {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Do the usual XHR stuff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var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req =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new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9C27B0"/>
                </a:solidFill>
                <a:effectLst/>
                <a:latin typeface="Roboto Mono"/>
              </a:rPr>
              <a:t>XMLHttpRequest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req.open(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0D904F"/>
                </a:solidFill>
                <a:effectLst/>
                <a:latin typeface="Roboto Mono"/>
              </a:rPr>
              <a:t>'GET'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, url);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req.onload =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() {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This is called even on 404 etc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so check the status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if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(req.status ==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C53929"/>
                </a:solidFill>
                <a:effectLst/>
                <a:latin typeface="Roboto Mono"/>
              </a:rPr>
              <a:t>200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) {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Resolve the promise with the response text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  resolve(req.response);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}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else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 {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Otherwise reject with the status text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which will hopefully be a meaningful error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  reject(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9C27B0"/>
                </a:solidFill>
                <a:effectLst/>
                <a:latin typeface="Roboto Mono"/>
              </a:rPr>
              <a:t>Error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(req.statusText));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}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};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Handle network errors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req.onerror =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() {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  reject(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9C27B0"/>
                </a:solidFill>
                <a:effectLst/>
                <a:latin typeface="Roboto Mono"/>
              </a:rPr>
              <a:t>Error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0D904F"/>
                </a:solidFill>
                <a:effectLst/>
                <a:latin typeface="Roboto Mono"/>
              </a:rPr>
              <a:t>"Network Error"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));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};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D81B60"/>
                </a:solidFill>
                <a:effectLst/>
                <a:latin typeface="Roboto Mono"/>
              </a:rPr>
              <a:t>// Make the request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  req.send();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});</a:t>
            </a:r>
            <a:b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}</a:t>
            </a:r>
            <a:r>
              <a:rPr kumimoji="0" lang="da-DK" altLang="da-D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721179" y="1731165"/>
            <a:ext cx="5257799" cy="230827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/>
            </a:r>
            <a:b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endParaRPr kumimoji="0" lang="da-DK" altLang="da-DK" sz="2000" b="0" i="0" u="none" strike="noStrike" cap="none" normalizeH="0" baseline="0" smtClean="0">
              <a:ln>
                <a:noFill/>
              </a:ln>
              <a:solidFill>
                <a:srgbClr val="37474F"/>
              </a:solidFill>
              <a:effectLst/>
              <a:latin typeface="Roboto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get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0D904F"/>
                </a:solidFill>
                <a:effectLst/>
                <a:latin typeface="Roboto Mono"/>
              </a:rPr>
              <a:t>'story.json'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).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then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(response) {</a:t>
            </a:r>
            <a:b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console.log(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0D904F"/>
                </a:solidFill>
                <a:effectLst/>
                <a:latin typeface="Roboto Mono"/>
              </a:rPr>
              <a:t>"Success!"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, response);</a:t>
            </a:r>
            <a:b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}, 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B78E7"/>
                </a:solidFill>
                <a:effectLst/>
                <a:latin typeface="Roboto Mono"/>
              </a:rPr>
              <a:t>function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(error) {</a:t>
            </a:r>
            <a:b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  console.error(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0D904F"/>
                </a:solidFill>
                <a:effectLst/>
                <a:latin typeface="Roboto Mono"/>
              </a:rPr>
              <a:t>"Failed!"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, error);</a:t>
            </a:r>
            <a:b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</a:b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rgbClr val="37474F"/>
                </a:solidFill>
                <a:effectLst/>
                <a:latin typeface="Roboto Mono"/>
              </a:rPr>
              <a:t>})</a:t>
            </a:r>
            <a:r>
              <a:rPr kumimoji="0" lang="da-DK" alt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9492049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NB</a:t>
            </a:r>
            <a:r>
              <a:rPr lang="da-DK" sz="3200" smtClean="0"/>
              <a:t>: When a </a:t>
            </a:r>
            <a:r>
              <a:rPr lang="da-DK" sz="3200" b="1" smtClean="0"/>
              <a:t>promise</a:t>
            </a:r>
            <a:r>
              <a:rPr lang="da-DK" sz="3200" smtClean="0"/>
              <a:t> has been returned, the code will proceed to the next statement!</a:t>
            </a:r>
          </a:p>
          <a:p>
            <a:r>
              <a:rPr lang="da-DK" sz="3200" smtClean="0"/>
              <a:t>The </a:t>
            </a:r>
            <a:r>
              <a:rPr lang="da-DK" sz="3200" b="1" smtClean="0"/>
              <a:t>then</a:t>
            </a:r>
            <a:r>
              <a:rPr lang="da-DK" sz="3200" smtClean="0"/>
              <a:t> method will be called as a callback function.</a:t>
            </a:r>
          </a:p>
          <a:p>
            <a:r>
              <a:rPr lang="da-DK" sz="3200" smtClean="0"/>
              <a:t>Enables us to do other stuff, while the </a:t>
            </a:r>
            <a:r>
              <a:rPr lang="da-DK" sz="3200" b="1" smtClean="0"/>
              <a:t>promise</a:t>
            </a:r>
            <a:r>
              <a:rPr lang="da-DK" sz="3200" smtClean="0"/>
              <a:t> gets resolved (or rejected)…. </a:t>
            </a:r>
            <a:endParaRPr lang="da-DK" sz="2800" smtClean="0"/>
          </a:p>
        </p:txBody>
      </p:sp>
    </p:spTree>
    <p:extLst>
      <p:ext uri="{BB962C8B-B14F-4D97-AF65-F5344CB8AC3E}">
        <p14:creationId xmlns:p14="http://schemas.microsoft.com/office/powerpoint/2010/main" val="37009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9492049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async/await</a:t>
            </a:r>
            <a:r>
              <a:rPr lang="da-DK" sz="3200" smtClean="0"/>
              <a:t>: a newer (simpler?) way of expressing the same thing</a:t>
            </a:r>
          </a:p>
          <a:p>
            <a:r>
              <a:rPr lang="da-DK" sz="3200" smtClean="0"/>
              <a:t>Suppose </a:t>
            </a:r>
            <a:r>
              <a:rPr lang="da-DK" sz="3200" b="1" smtClean="0"/>
              <a:t>f() </a:t>
            </a:r>
            <a:r>
              <a:rPr lang="da-DK" sz="3200" smtClean="0"/>
              <a:t>return a promise:</a:t>
            </a:r>
          </a:p>
          <a:p>
            <a:r>
              <a:rPr lang="da-DK" sz="3200" b="1" smtClean="0"/>
              <a:t>var data = </a:t>
            </a:r>
            <a:r>
              <a:rPr lang="da-DK" sz="3200" b="1" smtClean="0">
                <a:solidFill>
                  <a:srgbClr val="FF0000"/>
                </a:solidFill>
              </a:rPr>
              <a:t>await</a:t>
            </a:r>
            <a:r>
              <a:rPr lang="da-DK" sz="3200" b="1" smtClean="0"/>
              <a:t> f(); </a:t>
            </a:r>
            <a:r>
              <a:rPr lang="da-DK" sz="3200" smtClean="0"/>
              <a:t>// wait here until f is resolved.</a:t>
            </a:r>
          </a:p>
          <a:p>
            <a:r>
              <a:rPr lang="da-DK" sz="3200" b="1" smtClean="0"/>
              <a:t>NB</a:t>
            </a:r>
            <a:r>
              <a:rPr lang="da-DK" sz="3200" smtClean="0"/>
              <a:t>: The wait does </a:t>
            </a:r>
            <a:r>
              <a:rPr lang="da-DK" sz="3200" u="sng" smtClean="0"/>
              <a:t>not</a:t>
            </a:r>
            <a:r>
              <a:rPr lang="da-DK" sz="3200" smtClean="0"/>
              <a:t> block the execution – code will continue in the calling function!</a:t>
            </a:r>
          </a:p>
          <a:p>
            <a:r>
              <a:rPr lang="da-DK" sz="3200" smtClean="0"/>
              <a:t>If a function contains an </a:t>
            </a:r>
            <a:r>
              <a:rPr lang="da-DK" sz="3200" b="1" smtClean="0"/>
              <a:t>await</a:t>
            </a:r>
            <a:r>
              <a:rPr lang="da-DK" sz="3200" smtClean="0"/>
              <a:t> statement, the function must be marked with the </a:t>
            </a:r>
            <a:r>
              <a:rPr lang="da-DK" sz="3200" b="1" smtClean="0"/>
              <a:t>async</a:t>
            </a:r>
            <a:r>
              <a:rPr lang="da-DK" sz="3200" smtClean="0"/>
              <a:t> keyword</a:t>
            </a:r>
            <a:endParaRPr lang="da-DK" sz="2800" smtClean="0"/>
          </a:p>
        </p:txBody>
      </p:sp>
    </p:spTree>
    <p:extLst>
      <p:ext uri="{BB962C8B-B14F-4D97-AF65-F5344CB8AC3E}">
        <p14:creationId xmlns:p14="http://schemas.microsoft.com/office/powerpoint/2010/main" val="11376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4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Closure: </a:t>
            </a:r>
            <a:r>
              <a:rPr lang="en-US" smtClean="0"/>
              <a:t>The </a:t>
            </a:r>
            <a:r>
              <a:rPr lang="en-US"/>
              <a:t>closure is a collection of all the variables in scope at the time of </a:t>
            </a:r>
            <a:r>
              <a:rPr lang="en-US" u="sng"/>
              <a:t>creation</a:t>
            </a:r>
            <a:r>
              <a:rPr lang="en-US"/>
              <a:t> of the function</a:t>
            </a:r>
            <a:r>
              <a:rPr lang="en-US" smtClean="0"/>
              <a:t>.</a:t>
            </a:r>
          </a:p>
          <a:p>
            <a:r>
              <a:rPr lang="en-US" sz="3200">
                <a:hlinkClick r:id="rId2"/>
              </a:rPr>
              <a:t>https://</a:t>
            </a:r>
            <a:r>
              <a:rPr lang="en-US" sz="3200" smtClean="0">
                <a:hlinkClick r:id="rId2"/>
              </a:rPr>
              <a:t>medium.com/dailyjs/i-never-understood-javascript-closures-9663703368e8</a:t>
            </a:r>
            <a:r>
              <a:rPr lang="en-US" sz="3200" smtClean="0"/>
              <a:t> </a:t>
            </a:r>
            <a:endParaRPr lang="en-US" sz="3200"/>
          </a:p>
          <a:p>
            <a:r>
              <a:rPr lang="en-US" sz="3200" smtClean="0"/>
              <a:t>Closures mostly get relevant for functions returning functions….</a:t>
            </a:r>
            <a:endParaRPr lang="da-DK" sz="3200" smtClean="0"/>
          </a:p>
        </p:txBody>
      </p:sp>
    </p:spTree>
    <p:extLst>
      <p:ext uri="{BB962C8B-B14F-4D97-AF65-F5344CB8AC3E}">
        <p14:creationId xmlns:p14="http://schemas.microsoft.com/office/powerpoint/2010/main" val="40476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4</a:t>
            </a:r>
            <a:endParaRPr lang="da-DK" b="1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27" y="2611009"/>
            <a:ext cx="4067143" cy="1312262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466" y="2124140"/>
            <a:ext cx="52673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4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70649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When a function (object) is created, it gets a reference to the closure </a:t>
            </a:r>
            <a:r>
              <a:rPr lang="da-DK" sz="3200" u="sng" smtClean="0"/>
              <a:t>specific</a:t>
            </a:r>
            <a:r>
              <a:rPr lang="da-DK" sz="3200" smtClean="0"/>
              <a:t> for that function creation.</a:t>
            </a:r>
          </a:p>
          <a:p>
            <a:r>
              <a:rPr lang="da-DK" sz="3200" smtClean="0"/>
              <a:t>The closure contains </a:t>
            </a:r>
            <a:r>
              <a:rPr lang="da-DK" sz="3200" u="sng" smtClean="0"/>
              <a:t>copies</a:t>
            </a:r>
            <a:r>
              <a:rPr lang="da-DK" sz="3200" smtClean="0"/>
              <a:t> of values which were in scope at creation.</a:t>
            </a:r>
          </a:p>
          <a:p>
            <a:r>
              <a:rPr lang="da-DK" sz="3200" smtClean="0"/>
              <a:t>This even holds for object references!</a:t>
            </a:r>
          </a:p>
          <a:p>
            <a:r>
              <a:rPr lang="da-DK" sz="3200" smtClean="0"/>
              <a:t>The VS  Code debugger can show closures at run-time.</a:t>
            </a:r>
          </a:p>
        </p:txBody>
      </p:sp>
    </p:spTree>
    <p:extLst>
      <p:ext uri="{BB962C8B-B14F-4D97-AF65-F5344CB8AC3E}">
        <p14:creationId xmlns:p14="http://schemas.microsoft.com/office/powerpoint/2010/main" val="12873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4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140778" cy="4351338"/>
          </a:xfrm>
        </p:spPr>
        <p:txBody>
          <a:bodyPr>
            <a:normAutofit/>
          </a:bodyPr>
          <a:lstStyle/>
          <a:p>
            <a:r>
              <a:rPr lang="en-US" sz="3200" b="1" smtClean="0"/>
              <a:t>var</a:t>
            </a:r>
            <a:r>
              <a:rPr lang="en-US" sz="3200" smtClean="0"/>
              <a:t>:</a:t>
            </a:r>
            <a:r>
              <a:rPr lang="en-US" sz="3200"/>
              <a:t> </a:t>
            </a:r>
            <a:r>
              <a:rPr lang="en-US" sz="3200" smtClean="0"/>
              <a:t>execution </a:t>
            </a:r>
            <a:r>
              <a:rPr lang="en-US" sz="3200"/>
              <a:t>context is global, function scope</a:t>
            </a:r>
            <a:r>
              <a:rPr lang="en-US" sz="3200" smtClean="0"/>
              <a:t>.</a:t>
            </a:r>
            <a:endParaRPr lang="en-US" sz="3200"/>
          </a:p>
          <a:p>
            <a:r>
              <a:rPr lang="en-US" sz="3200" b="1" smtClean="0"/>
              <a:t>let</a:t>
            </a:r>
            <a:r>
              <a:rPr lang="en-US" sz="3200" smtClean="0"/>
              <a:t>: execution </a:t>
            </a:r>
            <a:r>
              <a:rPr lang="en-US" sz="3200"/>
              <a:t>context is at the block, expression scope</a:t>
            </a:r>
            <a:r>
              <a:rPr lang="en-US" sz="3200" smtClean="0"/>
              <a:t>.</a:t>
            </a:r>
          </a:p>
          <a:p>
            <a:r>
              <a:rPr lang="da-DK" sz="3200">
                <a:hlinkClick r:id="rId2"/>
              </a:rPr>
              <a:t>https://</a:t>
            </a:r>
            <a:r>
              <a:rPr lang="da-DK" sz="3200" smtClean="0">
                <a:hlinkClick r:id="rId2"/>
              </a:rPr>
              <a:t>medium.com/front-end-developers/es6-variable-scopes-in-loops-with-closure-9cde7a198744</a:t>
            </a:r>
            <a:r>
              <a:rPr lang="da-DK" sz="3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68885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Remember: JavaScript is </a:t>
            </a:r>
            <a:r>
              <a:rPr lang="da-DK" sz="3200" b="1" smtClean="0"/>
              <a:t>synchronous</a:t>
            </a:r>
            <a:r>
              <a:rPr lang="da-DK" sz="3200" smtClean="0"/>
              <a:t>!</a:t>
            </a:r>
          </a:p>
          <a:p>
            <a:r>
              <a:rPr lang="da-DK" sz="3200" smtClean="0"/>
              <a:t>The ability for asynchronous execution is ”added” by the environment (browser, node,…)</a:t>
            </a:r>
          </a:p>
          <a:p>
            <a:r>
              <a:rPr lang="da-DK" sz="3200" smtClean="0"/>
              <a:t>Four elements involved</a:t>
            </a:r>
          </a:p>
          <a:p>
            <a:pPr lvl="1"/>
            <a:r>
              <a:rPr lang="da-DK" sz="2800" smtClean="0"/>
              <a:t>Heap</a:t>
            </a:r>
          </a:p>
          <a:p>
            <a:pPr lvl="1"/>
            <a:r>
              <a:rPr lang="da-DK" sz="2800" smtClean="0"/>
              <a:t>Stack</a:t>
            </a:r>
          </a:p>
          <a:p>
            <a:pPr lvl="1"/>
            <a:r>
              <a:rPr lang="da-DK" sz="2800" smtClean="0"/>
              <a:t>Event queue</a:t>
            </a:r>
          </a:p>
          <a:p>
            <a:pPr lvl="1"/>
            <a:r>
              <a:rPr lang="da-DK" sz="2800" smtClean="0"/>
              <a:t>Event loop</a:t>
            </a:r>
          </a:p>
          <a:p>
            <a:endParaRPr lang="da-DK" sz="3200" smtClean="0"/>
          </a:p>
        </p:txBody>
      </p:sp>
    </p:spTree>
    <p:extLst>
      <p:ext uri="{BB962C8B-B14F-4D97-AF65-F5344CB8AC3E}">
        <p14:creationId xmlns:p14="http://schemas.microsoft.com/office/powerpoint/2010/main" val="38419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JS Advanced – Part 5</a:t>
            </a:r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1241854" y="1742303"/>
            <a:ext cx="2990335" cy="3163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smtClean="0"/>
              <a:t>Stack</a:t>
            </a:r>
            <a:endParaRPr lang="da-DK" sz="2400"/>
          </a:p>
        </p:txBody>
      </p:sp>
      <p:sp>
        <p:nvSpPr>
          <p:cNvPr id="5" name="Rektangel 4"/>
          <p:cNvSpPr/>
          <p:nvPr/>
        </p:nvSpPr>
        <p:spPr>
          <a:xfrm>
            <a:off x="5490519" y="1742303"/>
            <a:ext cx="2990335" cy="3163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smtClean="0"/>
              <a:t>Heap</a:t>
            </a:r>
            <a:endParaRPr lang="da-DK" sz="2400"/>
          </a:p>
        </p:txBody>
      </p:sp>
      <p:sp>
        <p:nvSpPr>
          <p:cNvPr id="6" name="Rektangel 5"/>
          <p:cNvSpPr/>
          <p:nvPr/>
        </p:nvSpPr>
        <p:spPr>
          <a:xfrm>
            <a:off x="5490519" y="5165125"/>
            <a:ext cx="2990335" cy="13201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smtClean="0"/>
              <a:t>Callback Queue</a:t>
            </a:r>
            <a:endParaRPr lang="da-DK" sz="2400"/>
          </a:p>
        </p:txBody>
      </p:sp>
      <p:sp>
        <p:nvSpPr>
          <p:cNvPr id="8" name="Opadbuet pil 7"/>
          <p:cNvSpPr/>
          <p:nvPr/>
        </p:nvSpPr>
        <p:spPr>
          <a:xfrm>
            <a:off x="2150075" y="5929184"/>
            <a:ext cx="1173892" cy="556054"/>
          </a:xfrm>
          <a:prstGeom prst="curved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0" name="Opadbuet pil 9"/>
          <p:cNvSpPr/>
          <p:nvPr/>
        </p:nvSpPr>
        <p:spPr>
          <a:xfrm rot="10800000">
            <a:off x="2086232" y="5269127"/>
            <a:ext cx="1173892" cy="556054"/>
          </a:xfrm>
          <a:prstGeom prst="curved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64408" y="5609452"/>
            <a:ext cx="1554892" cy="4314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smtClean="0"/>
              <a:t>Event Loop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35831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369378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Stack</a:t>
            </a:r>
          </a:p>
          <a:p>
            <a:pPr lvl="1"/>
            <a:r>
              <a:rPr lang="da-DK" sz="2800" smtClean="0"/>
              <a:t>Handles memory management for </a:t>
            </a:r>
            <a:r>
              <a:rPr lang="da-DK" sz="2800" b="1" smtClean="0"/>
              <a:t>execution contexts </a:t>
            </a:r>
            <a:r>
              <a:rPr lang="da-DK" sz="2800" smtClean="0"/>
              <a:t>(EC)</a:t>
            </a:r>
          </a:p>
          <a:p>
            <a:pPr lvl="1"/>
            <a:r>
              <a:rPr lang="da-DK" sz="2800" smtClean="0"/>
              <a:t>When a function is </a:t>
            </a:r>
            <a:r>
              <a:rPr lang="da-DK" sz="2800" u="sng" smtClean="0"/>
              <a:t>called</a:t>
            </a:r>
            <a:r>
              <a:rPr lang="da-DK" sz="2800" smtClean="0"/>
              <a:t>, an EC is pushed onto the stack</a:t>
            </a:r>
          </a:p>
          <a:p>
            <a:pPr lvl="1"/>
            <a:r>
              <a:rPr lang="da-DK" sz="2800" smtClean="0"/>
              <a:t>EC contains memory for </a:t>
            </a:r>
            <a:r>
              <a:rPr lang="da-DK" sz="2800" b="1" smtClean="0"/>
              <a:t>parameters</a:t>
            </a:r>
            <a:r>
              <a:rPr lang="da-DK" sz="2800" smtClean="0"/>
              <a:t> and </a:t>
            </a:r>
            <a:r>
              <a:rPr lang="da-DK" sz="2800" b="1" smtClean="0"/>
              <a:t>locally scoped variables</a:t>
            </a:r>
          </a:p>
          <a:p>
            <a:pPr lvl="1"/>
            <a:r>
              <a:rPr lang="da-DK" sz="2800" smtClean="0"/>
              <a:t>When function call </a:t>
            </a:r>
            <a:r>
              <a:rPr lang="da-DK" sz="2800" u="sng" smtClean="0"/>
              <a:t>ends</a:t>
            </a:r>
            <a:r>
              <a:rPr lang="da-DK" sz="2800" smtClean="0"/>
              <a:t>, EC is popped off the stack</a:t>
            </a:r>
            <a:endParaRPr lang="da-DK" smtClean="0"/>
          </a:p>
          <a:p>
            <a:endParaRPr lang="da-DK" sz="3200" smtClean="0"/>
          </a:p>
        </p:txBody>
      </p:sp>
    </p:spTree>
    <p:extLst>
      <p:ext uri="{BB962C8B-B14F-4D97-AF65-F5344CB8AC3E}">
        <p14:creationId xmlns:p14="http://schemas.microsoft.com/office/powerpoint/2010/main" val="33714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</a:t>
            </a:r>
            <a:r>
              <a:rPr lang="da-DK" b="1"/>
              <a:t>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9827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Heap</a:t>
            </a:r>
          </a:p>
          <a:p>
            <a:pPr lvl="1"/>
            <a:r>
              <a:rPr lang="da-DK" sz="2800" smtClean="0"/>
              <a:t>Handles memory management for </a:t>
            </a:r>
            <a:r>
              <a:rPr lang="da-DK" sz="2800" b="1" smtClean="0"/>
              <a:t>dynamically allocated objects</a:t>
            </a:r>
            <a:r>
              <a:rPr lang="da-DK" sz="2800" smtClean="0"/>
              <a:t>.</a:t>
            </a:r>
          </a:p>
          <a:p>
            <a:pPr lvl="1"/>
            <a:r>
              <a:rPr lang="da-DK" sz="2800" smtClean="0"/>
              <a:t>That is; the objects </a:t>
            </a:r>
            <a:r>
              <a:rPr lang="da-DK" sz="2800" u="sng" smtClean="0"/>
              <a:t>themselves</a:t>
            </a:r>
            <a:r>
              <a:rPr lang="da-DK" sz="2800" smtClean="0"/>
              <a:t> are stored in the heap.</a:t>
            </a:r>
          </a:p>
          <a:p>
            <a:pPr lvl="1"/>
            <a:r>
              <a:rPr lang="da-DK" sz="2800" smtClean="0"/>
              <a:t>Object </a:t>
            </a:r>
            <a:r>
              <a:rPr lang="da-DK" sz="2800" u="sng" smtClean="0"/>
              <a:t>references</a:t>
            </a:r>
            <a:r>
              <a:rPr lang="da-DK" sz="2800" smtClean="0"/>
              <a:t> are not stored on the heap.</a:t>
            </a:r>
            <a:endParaRPr lang="da-DK" sz="3200"/>
          </a:p>
          <a:p>
            <a:pPr lvl="1"/>
            <a:r>
              <a:rPr lang="da-DK" sz="2800" smtClean="0"/>
              <a:t>Since functions are objects, we may also have objects representing function </a:t>
            </a:r>
            <a:r>
              <a:rPr lang="da-DK" sz="2800" u="sng" smtClean="0"/>
              <a:t>instances</a:t>
            </a:r>
            <a:r>
              <a:rPr lang="da-DK" sz="2800" smtClean="0"/>
              <a:t> in the heap (which may refer to closures </a:t>
            </a:r>
            <a:r>
              <a:rPr lang="da-DK" sz="2800" smtClean="0">
                <a:sym typeface="Wingdings" panose="05000000000000000000" pitchFamily="2" charset="2"/>
              </a:rPr>
              <a:t>)</a:t>
            </a:r>
            <a:endParaRPr lang="da-DK" sz="2800" smtClean="0"/>
          </a:p>
        </p:txBody>
      </p:sp>
    </p:spTree>
    <p:extLst>
      <p:ext uri="{BB962C8B-B14F-4D97-AF65-F5344CB8AC3E}">
        <p14:creationId xmlns:p14="http://schemas.microsoft.com/office/powerpoint/2010/main" val="32437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1037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Roboto Mono</vt:lpstr>
      <vt:lpstr>Wingdings</vt:lpstr>
      <vt:lpstr>Office-tema</vt:lpstr>
      <vt:lpstr>JavaScript</vt:lpstr>
      <vt:lpstr>JS Advanced – Part 4</vt:lpstr>
      <vt:lpstr>JS Advanced – Part 4</vt:lpstr>
      <vt:lpstr>JS Advanced – Part 4</vt:lpstr>
      <vt:lpstr>JS Advanced – Part 4</vt:lpstr>
      <vt:lpstr>JS Advanced – Part 5</vt:lpstr>
      <vt:lpstr>JS Advanced – Part 5</vt:lpstr>
      <vt:lpstr>JS Advanced – Part 5</vt:lpstr>
      <vt:lpstr>JS Advanced – Part 5</vt:lpstr>
      <vt:lpstr>JS Advanced – Part 5</vt:lpstr>
      <vt:lpstr>JS Advanced – Part 5</vt:lpstr>
      <vt:lpstr>JS Advanced – Part 5</vt:lpstr>
      <vt:lpstr>PowerPoint-præsentation</vt:lpstr>
      <vt:lpstr>JS Advanced – Part 5</vt:lpstr>
      <vt:lpstr>PowerPoint-præsentation</vt:lpstr>
      <vt:lpstr>JS Advanced – Part 5</vt:lpstr>
      <vt:lpstr>JS Advanced – Part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EASJ</dc:creator>
  <cp:lastModifiedBy>EASJ</cp:lastModifiedBy>
  <cp:revision>1</cp:revision>
  <dcterms:created xsi:type="dcterms:W3CDTF">2020-01-28T17:13:30Z</dcterms:created>
  <dcterms:modified xsi:type="dcterms:W3CDTF">2020-01-28T17:15:29Z</dcterms:modified>
</cp:coreProperties>
</file>